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Alexandria Semi Bold"/>
      <p:regular r:id="rId17"/>
    </p:embeddedFont>
    <p:embeddedFont>
      <p:font typeface="Alexandria Semi Bold"/>
      <p:regular r:id="rId18"/>
    </p:embeddedFont>
    <p:embeddedFont>
      <p:font typeface="Sora Light"/>
      <p:regular r:id="rId19"/>
    </p:embeddedFont>
    <p:embeddedFont>
      <p:font typeface="Sora Light"/>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image" Target="../media/image-10-3.png"/><Relationship Id="rId4" Type="http://schemas.openxmlformats.org/officeDocument/2006/relationships/image" Target="../media/image-10-4.svg"/><Relationship Id="rId5" Type="http://schemas.openxmlformats.org/officeDocument/2006/relationships/image" Target="../media/image-10-5.png"/><Relationship Id="rId6" Type="http://schemas.openxmlformats.org/officeDocument/2006/relationships/image" Target="../media/image-10-6.svg"/><Relationship Id="rId7" Type="http://schemas.openxmlformats.org/officeDocument/2006/relationships/image" Target="../media/image-10-7.png"/><Relationship Id="rId8" Type="http://schemas.openxmlformats.org/officeDocument/2006/relationships/image" Target="../media/image-10-8.svg"/><Relationship Id="rId9" Type="http://schemas.openxmlformats.org/officeDocument/2006/relationships/image" Target="../media/image-10-9.png"/><Relationship Id="rId10" Type="http://schemas.openxmlformats.org/officeDocument/2006/relationships/image" Target="../media/image-10-10.svg"/><Relationship Id="rId11" Type="http://schemas.openxmlformats.org/officeDocument/2006/relationships/slideLayout" Target="../slideLayouts/slideLayout11.xml"/><Relationship Id="rId1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2742605"/>
            <a:ext cx="7627382" cy="1247061"/>
          </a:xfrm>
          <a:prstGeom prst="rect">
            <a:avLst/>
          </a:prstGeom>
          <a:noFill/>
          <a:ln/>
        </p:spPr>
        <p:txBody>
          <a:bodyPr wrap="square" lIns="0" tIns="0" rIns="0" bIns="0" rtlCol="0" anchor="t"/>
          <a:lstStyle/>
          <a:p>
            <a:pPr algn="l" indent="0" marL="0">
              <a:lnSpc>
                <a:spcPts val="4900"/>
              </a:lnSpc>
              <a:buNone/>
            </a:pPr>
            <a:r>
              <a:rPr lang="en-US" sz="3900" dirty="0">
                <a:solidFill>
                  <a:srgbClr val="1F1E1E"/>
                </a:solidFill>
                <a:latin typeface="Alexandria Semi Bold" pitchFamily="34" charset="0"/>
                <a:ea typeface="Alexandria Semi Bold" pitchFamily="34" charset="-122"/>
                <a:cs typeface="Alexandria Semi Bold" pitchFamily="34" charset="-120"/>
              </a:rPr>
              <a:t>Customer Shopping Behavior Analysis</a:t>
            </a:r>
            <a:endParaRPr lang="en-US" sz="3900" dirty="0"/>
          </a:p>
        </p:txBody>
      </p:sp>
      <p:sp>
        <p:nvSpPr>
          <p:cNvPr id="4" name="Text 1"/>
          <p:cNvSpPr/>
          <p:nvPr/>
        </p:nvSpPr>
        <p:spPr>
          <a:xfrm>
            <a:off x="6244709" y="4273987"/>
            <a:ext cx="7627382" cy="1213009"/>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This project analyzes customer shopping behavior using transactional data from 3,900 purchases. Our goal is to uncover insights into spending patterns, customer segments, product preferences, and subscription behavior to guide strategic business decisions.</a:t>
            </a:r>
            <a:endParaRPr lang="en-US" sz="1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920115"/>
            <a:ext cx="9588937" cy="623530"/>
          </a:xfrm>
          <a:prstGeom prst="rect">
            <a:avLst/>
          </a:prstGeom>
          <a:noFill/>
          <a:ln/>
        </p:spPr>
        <p:txBody>
          <a:bodyPr wrap="none" lIns="0" tIns="0" rIns="0" bIns="0" rtlCol="0" anchor="t"/>
          <a:lstStyle/>
          <a:p>
            <a:pPr algn="l" indent="0" marL="0">
              <a:lnSpc>
                <a:spcPts val="4900"/>
              </a:lnSpc>
              <a:buNone/>
            </a:pPr>
            <a:r>
              <a:rPr lang="en-US" sz="3900" dirty="0">
                <a:solidFill>
                  <a:srgbClr val="1F1E1E"/>
                </a:solidFill>
                <a:latin typeface="Alexandria Semi Bold" pitchFamily="34" charset="0"/>
                <a:ea typeface="Alexandria Semi Bold" pitchFamily="34" charset="-122"/>
                <a:cs typeface="Alexandria Semi Bold" pitchFamily="34" charset="-120"/>
              </a:rPr>
              <a:t>Strategic Business Recommendations</a:t>
            </a:r>
            <a:endParaRPr lang="en-US" sz="3900" dirty="0"/>
          </a:p>
        </p:txBody>
      </p:sp>
      <p:sp>
        <p:nvSpPr>
          <p:cNvPr id="3" name="Text 1"/>
          <p:cNvSpPr/>
          <p:nvPr/>
        </p:nvSpPr>
        <p:spPr>
          <a:xfrm>
            <a:off x="758309" y="1922740"/>
            <a:ext cx="13113782"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Based on our analysis, we propose several key recommendations to optimize business strategies and enhance customer engagement.</a:t>
            </a:r>
            <a:endParaRPr lang="en-US" sz="1450" dirty="0"/>
          </a:p>
        </p:txBody>
      </p:sp>
      <p:sp>
        <p:nvSpPr>
          <p:cNvPr id="4" name="Shape 2"/>
          <p:cNvSpPr/>
          <p:nvPr/>
        </p:nvSpPr>
        <p:spPr>
          <a:xfrm>
            <a:off x="758309" y="2439233"/>
            <a:ext cx="3136225" cy="2799398"/>
          </a:xfrm>
          <a:prstGeom prst="roundRect">
            <a:avLst>
              <a:gd name="adj" fmla="val 2844"/>
            </a:avLst>
          </a:prstGeom>
          <a:solidFill>
            <a:srgbClr val="D5DCF6"/>
          </a:solidFill>
          <a:ln w="7620">
            <a:solidFill>
              <a:srgbClr val="BBC2DC"/>
            </a:solidFill>
            <a:prstDash val="solid"/>
          </a:ln>
        </p:spPr>
      </p:sp>
      <p:sp>
        <p:nvSpPr>
          <p:cNvPr id="5" name="Shape 3"/>
          <p:cNvSpPr/>
          <p:nvPr/>
        </p:nvSpPr>
        <p:spPr>
          <a:xfrm>
            <a:off x="955477" y="2636401"/>
            <a:ext cx="568643" cy="568643"/>
          </a:xfrm>
          <a:prstGeom prst="roundRect">
            <a:avLst>
              <a:gd name="adj" fmla="val 16078780"/>
            </a:avLst>
          </a:prstGeom>
          <a:solidFill>
            <a:srgbClr val="1A2D7A"/>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11806" y="2792730"/>
            <a:ext cx="255865" cy="255865"/>
          </a:xfrm>
          <a:prstGeom prst="rect">
            <a:avLst/>
          </a:prstGeom>
        </p:spPr>
      </p:pic>
      <p:sp>
        <p:nvSpPr>
          <p:cNvPr id="7" name="Text 4"/>
          <p:cNvSpPr/>
          <p:nvPr/>
        </p:nvSpPr>
        <p:spPr>
          <a:xfrm>
            <a:off x="955477" y="3394591"/>
            <a:ext cx="2530078"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Boost Subscriptions</a:t>
            </a:r>
            <a:endParaRPr lang="en-US" sz="1950" dirty="0"/>
          </a:p>
        </p:txBody>
      </p:sp>
      <p:sp>
        <p:nvSpPr>
          <p:cNvPr id="8" name="Text 5"/>
          <p:cNvSpPr/>
          <p:nvPr/>
        </p:nvSpPr>
        <p:spPr>
          <a:xfrm>
            <a:off x="955477" y="3820001"/>
            <a:ext cx="2741890" cy="909757"/>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Promote exclusive benefits to increase subscriber conversion and retention.</a:t>
            </a:r>
            <a:endParaRPr lang="en-US" sz="1450" dirty="0"/>
          </a:p>
        </p:txBody>
      </p:sp>
      <p:sp>
        <p:nvSpPr>
          <p:cNvPr id="9" name="Shape 6"/>
          <p:cNvSpPr/>
          <p:nvPr/>
        </p:nvSpPr>
        <p:spPr>
          <a:xfrm>
            <a:off x="4084082" y="2439233"/>
            <a:ext cx="3136344" cy="2799398"/>
          </a:xfrm>
          <a:prstGeom prst="roundRect">
            <a:avLst>
              <a:gd name="adj" fmla="val 2844"/>
            </a:avLst>
          </a:prstGeom>
          <a:solidFill>
            <a:srgbClr val="D5DCF6"/>
          </a:solidFill>
          <a:ln w="7620">
            <a:solidFill>
              <a:srgbClr val="BBC2DC"/>
            </a:solidFill>
            <a:prstDash val="solid"/>
          </a:ln>
        </p:spPr>
      </p:sp>
      <p:sp>
        <p:nvSpPr>
          <p:cNvPr id="10" name="Shape 7"/>
          <p:cNvSpPr/>
          <p:nvPr/>
        </p:nvSpPr>
        <p:spPr>
          <a:xfrm>
            <a:off x="4281249" y="2636401"/>
            <a:ext cx="568643" cy="568643"/>
          </a:xfrm>
          <a:prstGeom prst="roundRect">
            <a:avLst>
              <a:gd name="adj" fmla="val 16078780"/>
            </a:avLst>
          </a:prstGeom>
          <a:solidFill>
            <a:srgbClr val="1A2D7A"/>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7578" y="2792730"/>
            <a:ext cx="255865" cy="255865"/>
          </a:xfrm>
          <a:prstGeom prst="rect">
            <a:avLst/>
          </a:prstGeom>
        </p:spPr>
      </p:pic>
      <p:sp>
        <p:nvSpPr>
          <p:cNvPr id="12" name="Text 8"/>
          <p:cNvSpPr/>
          <p:nvPr/>
        </p:nvSpPr>
        <p:spPr>
          <a:xfrm>
            <a:off x="4281249" y="3394591"/>
            <a:ext cx="2742009" cy="623411"/>
          </a:xfrm>
          <a:prstGeom prst="rect">
            <a:avLst/>
          </a:prstGeom>
          <a:noFill/>
          <a:ln/>
        </p:spPr>
        <p:txBody>
          <a:bodyPr wrap="square" lIns="0" tIns="0" rIns="0" bIns="0" rtlCol="0" anchor="t"/>
          <a:lstStyle/>
          <a:p>
            <a:pPr algn="l" indent="0" marL="0">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Customer Loyalty Programs</a:t>
            </a:r>
            <a:endParaRPr lang="en-US" sz="1950" dirty="0"/>
          </a:p>
        </p:txBody>
      </p:sp>
      <p:sp>
        <p:nvSpPr>
          <p:cNvPr id="13" name="Text 9"/>
          <p:cNvSpPr/>
          <p:nvPr/>
        </p:nvSpPr>
        <p:spPr>
          <a:xfrm>
            <a:off x="4281249" y="4131707"/>
            <a:ext cx="2742009" cy="909757"/>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Implement programs to reward repeat buyers and foster long-term loyalty.</a:t>
            </a:r>
            <a:endParaRPr lang="en-US" sz="1450" dirty="0"/>
          </a:p>
        </p:txBody>
      </p:sp>
      <p:sp>
        <p:nvSpPr>
          <p:cNvPr id="14" name="Shape 10"/>
          <p:cNvSpPr/>
          <p:nvPr/>
        </p:nvSpPr>
        <p:spPr>
          <a:xfrm>
            <a:off x="7409974" y="2439233"/>
            <a:ext cx="3136225" cy="2799398"/>
          </a:xfrm>
          <a:prstGeom prst="roundRect">
            <a:avLst>
              <a:gd name="adj" fmla="val 2844"/>
            </a:avLst>
          </a:prstGeom>
          <a:solidFill>
            <a:srgbClr val="D5DCF6"/>
          </a:solidFill>
          <a:ln w="7620">
            <a:solidFill>
              <a:srgbClr val="BBC2DC"/>
            </a:solidFill>
            <a:prstDash val="solid"/>
          </a:ln>
        </p:spPr>
      </p:sp>
      <p:sp>
        <p:nvSpPr>
          <p:cNvPr id="15" name="Shape 11"/>
          <p:cNvSpPr/>
          <p:nvPr/>
        </p:nvSpPr>
        <p:spPr>
          <a:xfrm>
            <a:off x="7607141" y="2636401"/>
            <a:ext cx="568643" cy="568643"/>
          </a:xfrm>
          <a:prstGeom prst="roundRect">
            <a:avLst>
              <a:gd name="adj" fmla="val 16078780"/>
            </a:avLst>
          </a:prstGeom>
          <a:solidFill>
            <a:srgbClr val="1A2D7A"/>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470" y="2792730"/>
            <a:ext cx="255865" cy="255865"/>
          </a:xfrm>
          <a:prstGeom prst="rect">
            <a:avLst/>
          </a:prstGeom>
        </p:spPr>
      </p:pic>
      <p:sp>
        <p:nvSpPr>
          <p:cNvPr id="17" name="Text 12"/>
          <p:cNvSpPr/>
          <p:nvPr/>
        </p:nvSpPr>
        <p:spPr>
          <a:xfrm>
            <a:off x="7607141" y="3394591"/>
            <a:ext cx="2741890" cy="623411"/>
          </a:xfrm>
          <a:prstGeom prst="rect">
            <a:avLst/>
          </a:prstGeom>
          <a:noFill/>
          <a:ln/>
        </p:spPr>
        <p:txBody>
          <a:bodyPr wrap="square" lIns="0" tIns="0" rIns="0" bIns="0" rtlCol="0" anchor="t"/>
          <a:lstStyle/>
          <a:p>
            <a:pPr algn="l" indent="0" marL="0">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Review Discount Policy</a:t>
            </a:r>
            <a:endParaRPr lang="en-US" sz="1950" dirty="0"/>
          </a:p>
        </p:txBody>
      </p:sp>
      <p:sp>
        <p:nvSpPr>
          <p:cNvPr id="18" name="Text 13"/>
          <p:cNvSpPr/>
          <p:nvPr/>
        </p:nvSpPr>
        <p:spPr>
          <a:xfrm>
            <a:off x="7607141" y="4131707"/>
            <a:ext cx="2741890" cy="909757"/>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Strategically adjust discount policies to balance sales growth with profit margins.</a:t>
            </a:r>
            <a:endParaRPr lang="en-US" sz="1450" dirty="0"/>
          </a:p>
        </p:txBody>
      </p:sp>
      <p:sp>
        <p:nvSpPr>
          <p:cNvPr id="19" name="Shape 14"/>
          <p:cNvSpPr/>
          <p:nvPr/>
        </p:nvSpPr>
        <p:spPr>
          <a:xfrm>
            <a:off x="10735747" y="2439233"/>
            <a:ext cx="3136344" cy="2799398"/>
          </a:xfrm>
          <a:prstGeom prst="roundRect">
            <a:avLst>
              <a:gd name="adj" fmla="val 2844"/>
            </a:avLst>
          </a:prstGeom>
          <a:solidFill>
            <a:srgbClr val="D5DCF6"/>
          </a:solidFill>
          <a:ln w="7620">
            <a:solidFill>
              <a:srgbClr val="BBC2DC"/>
            </a:solidFill>
            <a:prstDash val="solid"/>
          </a:ln>
        </p:spPr>
      </p:sp>
      <p:sp>
        <p:nvSpPr>
          <p:cNvPr id="20" name="Shape 15"/>
          <p:cNvSpPr/>
          <p:nvPr/>
        </p:nvSpPr>
        <p:spPr>
          <a:xfrm>
            <a:off x="10932914" y="2636401"/>
            <a:ext cx="568643" cy="568643"/>
          </a:xfrm>
          <a:prstGeom prst="roundRect">
            <a:avLst>
              <a:gd name="adj" fmla="val 16078780"/>
            </a:avLst>
          </a:prstGeom>
          <a:solidFill>
            <a:srgbClr val="1A2D7A"/>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89243" y="2792730"/>
            <a:ext cx="255865" cy="255865"/>
          </a:xfrm>
          <a:prstGeom prst="rect">
            <a:avLst/>
          </a:prstGeom>
        </p:spPr>
      </p:pic>
      <p:sp>
        <p:nvSpPr>
          <p:cNvPr id="22" name="Text 16"/>
          <p:cNvSpPr/>
          <p:nvPr/>
        </p:nvSpPr>
        <p:spPr>
          <a:xfrm>
            <a:off x="10932914" y="3394591"/>
            <a:ext cx="2515910"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Product Positioning</a:t>
            </a:r>
            <a:endParaRPr lang="en-US" sz="1950" dirty="0"/>
          </a:p>
        </p:txBody>
      </p:sp>
      <p:sp>
        <p:nvSpPr>
          <p:cNvPr id="23" name="Text 17"/>
          <p:cNvSpPr/>
          <p:nvPr/>
        </p:nvSpPr>
        <p:spPr>
          <a:xfrm>
            <a:off x="10932914" y="3820001"/>
            <a:ext cx="2742009" cy="909757"/>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Highlight top-rated and best-selling products in marketing campaigns.</a:t>
            </a:r>
            <a:endParaRPr lang="en-US" sz="1450" dirty="0"/>
          </a:p>
        </p:txBody>
      </p:sp>
      <p:sp>
        <p:nvSpPr>
          <p:cNvPr id="24" name="Shape 18"/>
          <p:cNvSpPr/>
          <p:nvPr/>
        </p:nvSpPr>
        <p:spPr>
          <a:xfrm>
            <a:off x="758309" y="5428178"/>
            <a:ext cx="13113782" cy="1881188"/>
          </a:xfrm>
          <a:prstGeom prst="roundRect">
            <a:avLst>
              <a:gd name="adj" fmla="val 4233"/>
            </a:avLst>
          </a:prstGeom>
          <a:solidFill>
            <a:srgbClr val="D5DCF6"/>
          </a:solidFill>
          <a:ln w="7620">
            <a:solidFill>
              <a:srgbClr val="BBC2DC"/>
            </a:solidFill>
            <a:prstDash val="solid"/>
          </a:ln>
        </p:spPr>
      </p:sp>
      <p:sp>
        <p:nvSpPr>
          <p:cNvPr id="25" name="Shape 19"/>
          <p:cNvSpPr/>
          <p:nvPr/>
        </p:nvSpPr>
        <p:spPr>
          <a:xfrm>
            <a:off x="955477" y="5625346"/>
            <a:ext cx="568643" cy="568643"/>
          </a:xfrm>
          <a:prstGeom prst="roundRect">
            <a:avLst>
              <a:gd name="adj" fmla="val 16078780"/>
            </a:avLst>
          </a:prstGeom>
          <a:solidFill>
            <a:srgbClr val="1A2D7A"/>
          </a:solidFill>
          <a:ln/>
        </p:spPr>
      </p:sp>
      <p:pic>
        <p:nvPicPr>
          <p:cNvPr id="26"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1806" y="5781675"/>
            <a:ext cx="255865" cy="255865"/>
          </a:xfrm>
          <a:prstGeom prst="rect">
            <a:avLst/>
          </a:prstGeom>
        </p:spPr>
      </p:pic>
      <p:sp>
        <p:nvSpPr>
          <p:cNvPr id="27" name="Text 20"/>
          <p:cNvSpPr/>
          <p:nvPr/>
        </p:nvSpPr>
        <p:spPr>
          <a:xfrm>
            <a:off x="955477" y="6383536"/>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Targeted Marketing</a:t>
            </a:r>
            <a:endParaRPr lang="en-US" sz="1950" dirty="0"/>
          </a:p>
        </p:txBody>
      </p:sp>
      <p:sp>
        <p:nvSpPr>
          <p:cNvPr id="28" name="Text 21"/>
          <p:cNvSpPr/>
          <p:nvPr/>
        </p:nvSpPr>
        <p:spPr>
          <a:xfrm>
            <a:off x="955477" y="6808946"/>
            <a:ext cx="12719447"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Focus marketing efforts on high-revenue age groups and express-shipping users for maximum impact.</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69701"/>
          </a:xfrm>
          <a:prstGeom prst="rect">
            <a:avLst/>
          </a:prstGeom>
        </p:spPr>
      </p:pic>
      <p:sp>
        <p:nvSpPr>
          <p:cNvPr id="3" name="Text 0"/>
          <p:cNvSpPr/>
          <p:nvPr/>
        </p:nvSpPr>
        <p:spPr>
          <a:xfrm>
            <a:off x="758309" y="3186232"/>
            <a:ext cx="9473684" cy="623530"/>
          </a:xfrm>
          <a:prstGeom prst="rect">
            <a:avLst/>
          </a:prstGeom>
          <a:noFill/>
          <a:ln/>
        </p:spPr>
        <p:txBody>
          <a:bodyPr wrap="none" lIns="0" tIns="0" rIns="0" bIns="0" rtlCol="0" anchor="t"/>
          <a:lstStyle/>
          <a:p>
            <a:pPr algn="l" indent="0" marL="0">
              <a:lnSpc>
                <a:spcPts val="4900"/>
              </a:lnSpc>
              <a:buNone/>
            </a:pPr>
            <a:r>
              <a:rPr lang="en-US" sz="3900" dirty="0">
                <a:solidFill>
                  <a:srgbClr val="1F1E1E"/>
                </a:solidFill>
                <a:latin typeface="Alexandria Semi Bold" pitchFamily="34" charset="0"/>
                <a:ea typeface="Alexandria Semi Bold" pitchFamily="34" charset="-122"/>
                <a:cs typeface="Alexandria Semi Bold" pitchFamily="34" charset="-120"/>
              </a:rPr>
              <a:t>Project Overview &amp; Dataset Summary</a:t>
            </a:r>
            <a:endParaRPr lang="en-US" sz="3900" dirty="0"/>
          </a:p>
        </p:txBody>
      </p:sp>
      <p:sp>
        <p:nvSpPr>
          <p:cNvPr id="4" name="Text 1"/>
          <p:cNvSpPr/>
          <p:nvPr/>
        </p:nvSpPr>
        <p:spPr>
          <a:xfrm>
            <a:off x="758309" y="4094083"/>
            <a:ext cx="13113782"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We analyzed 3,900 purchases across various product categories, utilizing 18 key features to understand customer behavior.</a:t>
            </a:r>
            <a:endParaRPr lang="en-US" sz="1450" dirty="0"/>
          </a:p>
        </p:txBody>
      </p:sp>
      <p:sp>
        <p:nvSpPr>
          <p:cNvPr id="5" name="Shape 2"/>
          <p:cNvSpPr/>
          <p:nvPr/>
        </p:nvSpPr>
        <p:spPr>
          <a:xfrm>
            <a:off x="758309" y="4610576"/>
            <a:ext cx="6462117" cy="2802374"/>
          </a:xfrm>
          <a:prstGeom prst="roundRect">
            <a:avLst>
              <a:gd name="adj" fmla="val 3916"/>
            </a:avLst>
          </a:prstGeom>
          <a:solidFill>
            <a:srgbClr val="FFFAFA"/>
          </a:solidFill>
          <a:ln w="22860">
            <a:solidFill>
              <a:srgbClr val="BBC2DC"/>
            </a:solidFill>
            <a:prstDash val="solid"/>
          </a:ln>
        </p:spPr>
      </p:sp>
      <p:sp>
        <p:nvSpPr>
          <p:cNvPr id="6" name="Shape 3"/>
          <p:cNvSpPr/>
          <p:nvPr/>
        </p:nvSpPr>
        <p:spPr>
          <a:xfrm>
            <a:off x="735449" y="4610576"/>
            <a:ext cx="91440" cy="2802374"/>
          </a:xfrm>
          <a:prstGeom prst="roundRect">
            <a:avLst>
              <a:gd name="adj" fmla="val 87077"/>
            </a:avLst>
          </a:prstGeom>
          <a:solidFill>
            <a:srgbClr val="1A2D7A"/>
          </a:solidFill>
          <a:ln/>
        </p:spPr>
      </p:sp>
      <p:sp>
        <p:nvSpPr>
          <p:cNvPr id="7" name="Text 4"/>
          <p:cNvSpPr/>
          <p:nvPr/>
        </p:nvSpPr>
        <p:spPr>
          <a:xfrm>
            <a:off x="1039297" y="4822984"/>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Key Features</a:t>
            </a:r>
            <a:endParaRPr lang="en-US" sz="1950" dirty="0"/>
          </a:p>
        </p:txBody>
      </p:sp>
      <p:sp>
        <p:nvSpPr>
          <p:cNvPr id="8" name="Text 5"/>
          <p:cNvSpPr/>
          <p:nvPr/>
        </p:nvSpPr>
        <p:spPr>
          <a:xfrm>
            <a:off x="1039297" y="5248394"/>
            <a:ext cx="5968722" cy="1952149"/>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3B3535"/>
                </a:solidFill>
                <a:latin typeface="Sora Light" pitchFamily="34" charset="0"/>
                <a:ea typeface="Sora Light" pitchFamily="34" charset="-122"/>
                <a:cs typeface="Sora Light" pitchFamily="34" charset="-120"/>
              </a:rPr>
              <a:t>Customer demographics (Age, Gender, Location, Subscription Status)</a:t>
            </a:r>
            <a:endParaRPr lang="en-US" sz="1450" dirty="0"/>
          </a:p>
          <a:p>
            <a:pPr algn="l" marL="342900" indent="-342900">
              <a:lnSpc>
                <a:spcPts val="2350"/>
              </a:lnSpc>
              <a:buSzPct val="100000"/>
              <a:buChar char="•"/>
            </a:pPr>
            <a:r>
              <a:rPr lang="en-US" sz="1450" dirty="0">
                <a:solidFill>
                  <a:srgbClr val="3B3535"/>
                </a:solidFill>
                <a:latin typeface="Sora Light" pitchFamily="34" charset="0"/>
                <a:ea typeface="Sora Light" pitchFamily="34" charset="-122"/>
                <a:cs typeface="Sora Light" pitchFamily="34" charset="-120"/>
              </a:rPr>
              <a:t>Purchase details (Item, Category, Amount, Season, Size, Color)</a:t>
            </a:r>
            <a:endParaRPr lang="en-US" sz="1450" dirty="0"/>
          </a:p>
          <a:p>
            <a:pPr algn="l" marL="342900" indent="-342900">
              <a:lnSpc>
                <a:spcPts val="2350"/>
              </a:lnSpc>
              <a:buSzPct val="100000"/>
              <a:buChar char="•"/>
            </a:pPr>
            <a:r>
              <a:rPr lang="en-US" sz="1450" dirty="0">
                <a:solidFill>
                  <a:srgbClr val="3B3535"/>
                </a:solidFill>
                <a:latin typeface="Sora Light" pitchFamily="34" charset="0"/>
                <a:ea typeface="Sora Light" pitchFamily="34" charset="-122"/>
                <a:cs typeface="Sora Light" pitchFamily="34" charset="-120"/>
              </a:rPr>
              <a:t>Shopping behavior (Discount, Promo Code, Previous Purchases, Frequency, Review Rating, Shipping Type)</a:t>
            </a:r>
            <a:endParaRPr lang="en-US" sz="1450" dirty="0"/>
          </a:p>
        </p:txBody>
      </p:sp>
      <p:sp>
        <p:nvSpPr>
          <p:cNvPr id="9" name="Shape 6"/>
          <p:cNvSpPr/>
          <p:nvPr/>
        </p:nvSpPr>
        <p:spPr>
          <a:xfrm>
            <a:off x="7409974" y="4610576"/>
            <a:ext cx="6462117" cy="2802374"/>
          </a:xfrm>
          <a:prstGeom prst="roundRect">
            <a:avLst>
              <a:gd name="adj" fmla="val 3916"/>
            </a:avLst>
          </a:prstGeom>
          <a:solidFill>
            <a:srgbClr val="FFFAFA"/>
          </a:solidFill>
          <a:ln w="22860">
            <a:solidFill>
              <a:srgbClr val="BBC2DC"/>
            </a:solidFill>
            <a:prstDash val="solid"/>
          </a:ln>
        </p:spPr>
      </p:sp>
      <p:sp>
        <p:nvSpPr>
          <p:cNvPr id="10" name="Shape 7"/>
          <p:cNvSpPr/>
          <p:nvPr/>
        </p:nvSpPr>
        <p:spPr>
          <a:xfrm>
            <a:off x="7387114" y="4610576"/>
            <a:ext cx="91440" cy="2802374"/>
          </a:xfrm>
          <a:prstGeom prst="roundRect">
            <a:avLst>
              <a:gd name="adj" fmla="val 87077"/>
            </a:avLst>
          </a:prstGeom>
          <a:solidFill>
            <a:srgbClr val="1A2D7A"/>
          </a:solidFill>
          <a:ln/>
        </p:spPr>
      </p:sp>
      <p:sp>
        <p:nvSpPr>
          <p:cNvPr id="11" name="Text 8"/>
          <p:cNvSpPr/>
          <p:nvPr/>
        </p:nvSpPr>
        <p:spPr>
          <a:xfrm>
            <a:off x="7690961" y="4822984"/>
            <a:ext cx="249435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Dataset Snapshot</a:t>
            </a:r>
            <a:endParaRPr lang="en-US" sz="1950" dirty="0"/>
          </a:p>
        </p:txBody>
      </p:sp>
      <p:sp>
        <p:nvSpPr>
          <p:cNvPr id="12" name="Text 9"/>
          <p:cNvSpPr/>
          <p:nvPr/>
        </p:nvSpPr>
        <p:spPr>
          <a:xfrm>
            <a:off x="7690961" y="5248394"/>
            <a:ext cx="5968722" cy="1042392"/>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3B3535"/>
                </a:solidFill>
                <a:latin typeface="Sora Light" pitchFamily="34" charset="0"/>
                <a:ea typeface="Sora Light" pitchFamily="34" charset="-122"/>
                <a:cs typeface="Sora Light" pitchFamily="34" charset="-120"/>
              </a:rPr>
              <a:t>Rows: 3,900</a:t>
            </a:r>
            <a:endParaRPr lang="en-US" sz="1450" dirty="0"/>
          </a:p>
          <a:p>
            <a:pPr algn="l" marL="342900" indent="-342900">
              <a:lnSpc>
                <a:spcPts val="2350"/>
              </a:lnSpc>
              <a:buSzPct val="100000"/>
              <a:buChar char="•"/>
            </a:pPr>
            <a:r>
              <a:rPr lang="en-US" sz="1450" dirty="0">
                <a:solidFill>
                  <a:srgbClr val="3B3535"/>
                </a:solidFill>
                <a:latin typeface="Sora Light" pitchFamily="34" charset="0"/>
                <a:ea typeface="Sora Light" pitchFamily="34" charset="-122"/>
                <a:cs typeface="Sora Light" pitchFamily="34" charset="-120"/>
              </a:rPr>
              <a:t>Columns: 18</a:t>
            </a:r>
            <a:endParaRPr lang="en-US" sz="1450" dirty="0"/>
          </a:p>
          <a:p>
            <a:pPr algn="l" marL="342900" indent="-342900">
              <a:lnSpc>
                <a:spcPts val="2350"/>
              </a:lnSpc>
              <a:buSzPct val="100000"/>
              <a:buChar char="•"/>
            </a:pPr>
            <a:r>
              <a:rPr lang="en-US" sz="1450" dirty="0">
                <a:solidFill>
                  <a:srgbClr val="3B3535"/>
                </a:solidFill>
                <a:latin typeface="Sora Light" pitchFamily="34" charset="0"/>
                <a:ea typeface="Sora Light" pitchFamily="34" charset="-122"/>
                <a:cs typeface="Sora Light" pitchFamily="34" charset="-120"/>
              </a:rPr>
              <a:t>Missing Data: 37 values in Review Rating</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1494949"/>
            <a:ext cx="9090065" cy="623530"/>
          </a:xfrm>
          <a:prstGeom prst="rect">
            <a:avLst/>
          </a:prstGeom>
          <a:noFill/>
          <a:ln/>
        </p:spPr>
        <p:txBody>
          <a:bodyPr wrap="none" lIns="0" tIns="0" rIns="0" bIns="0" rtlCol="0" anchor="t"/>
          <a:lstStyle/>
          <a:p>
            <a:pPr algn="l" indent="0" marL="0">
              <a:lnSpc>
                <a:spcPts val="4900"/>
              </a:lnSpc>
              <a:buNone/>
            </a:pPr>
            <a:r>
              <a:rPr lang="en-US" sz="3900" dirty="0">
                <a:solidFill>
                  <a:srgbClr val="1F1E1E"/>
                </a:solidFill>
                <a:latin typeface="Alexandria Semi Bold" pitchFamily="34" charset="0"/>
                <a:ea typeface="Alexandria Semi Bold" pitchFamily="34" charset="-122"/>
                <a:cs typeface="Alexandria Semi Bold" pitchFamily="34" charset="-120"/>
              </a:rPr>
              <a:t>Exploratory Data Analysis in Python</a:t>
            </a:r>
            <a:endParaRPr lang="en-US" sz="3900" dirty="0"/>
          </a:p>
        </p:txBody>
      </p:sp>
      <p:sp>
        <p:nvSpPr>
          <p:cNvPr id="3" name="Text 1"/>
          <p:cNvSpPr/>
          <p:nvPr/>
        </p:nvSpPr>
        <p:spPr>
          <a:xfrm>
            <a:off x="758309" y="2497574"/>
            <a:ext cx="13113782"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Our initial phase involved comprehensive data preparation and cleaning using Python to ensure data quality and readiness for analysis.</a:t>
            </a:r>
            <a:endParaRPr lang="en-US" sz="1450" dirty="0"/>
          </a:p>
        </p:txBody>
      </p:sp>
      <p:sp>
        <p:nvSpPr>
          <p:cNvPr id="4" name="Text 2"/>
          <p:cNvSpPr/>
          <p:nvPr/>
        </p:nvSpPr>
        <p:spPr>
          <a:xfrm>
            <a:off x="758309" y="3014067"/>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Alexandria Light" pitchFamily="34" charset="0"/>
                <a:ea typeface="Alexandria Light" pitchFamily="34" charset="-122"/>
                <a:cs typeface="Alexandria Light" pitchFamily="34" charset="-120"/>
              </a:rPr>
              <a:t>01</a:t>
            </a:r>
            <a:endParaRPr lang="en-US" sz="1450" dirty="0"/>
          </a:p>
        </p:txBody>
      </p:sp>
      <p:sp>
        <p:nvSpPr>
          <p:cNvPr id="5" name="Shape 3"/>
          <p:cNvSpPr/>
          <p:nvPr/>
        </p:nvSpPr>
        <p:spPr>
          <a:xfrm>
            <a:off x="758309" y="3313390"/>
            <a:ext cx="4244816" cy="22860"/>
          </a:xfrm>
          <a:prstGeom prst="rect">
            <a:avLst/>
          </a:prstGeom>
          <a:solidFill>
            <a:srgbClr val="1A2D7A"/>
          </a:solidFill>
          <a:ln/>
        </p:spPr>
      </p:sp>
      <p:sp>
        <p:nvSpPr>
          <p:cNvPr id="6" name="Text 4"/>
          <p:cNvSpPr/>
          <p:nvPr/>
        </p:nvSpPr>
        <p:spPr>
          <a:xfrm>
            <a:off x="758309" y="3453884"/>
            <a:ext cx="3458289"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Data Loading &amp; Exploration</a:t>
            </a:r>
            <a:endParaRPr lang="en-US" sz="1950" dirty="0"/>
          </a:p>
        </p:txBody>
      </p:sp>
      <p:sp>
        <p:nvSpPr>
          <p:cNvPr id="7" name="Text 5"/>
          <p:cNvSpPr/>
          <p:nvPr/>
        </p:nvSpPr>
        <p:spPr>
          <a:xfrm>
            <a:off x="758309" y="3879294"/>
            <a:ext cx="4244816" cy="909757"/>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Imported dataset with pandas, then used `df.info()` and `.describe()` for initial structural and statistical checks.</a:t>
            </a:r>
            <a:endParaRPr lang="en-US" sz="1450" dirty="0"/>
          </a:p>
        </p:txBody>
      </p:sp>
      <p:sp>
        <p:nvSpPr>
          <p:cNvPr id="8" name="Text 6"/>
          <p:cNvSpPr/>
          <p:nvPr/>
        </p:nvSpPr>
        <p:spPr>
          <a:xfrm>
            <a:off x="5192673" y="3014067"/>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Alexandria Light" pitchFamily="34" charset="0"/>
                <a:ea typeface="Alexandria Light" pitchFamily="34" charset="-122"/>
                <a:cs typeface="Alexandria Light" pitchFamily="34" charset="-120"/>
              </a:rPr>
              <a:t>02</a:t>
            </a:r>
            <a:endParaRPr lang="en-US" sz="1450" dirty="0"/>
          </a:p>
        </p:txBody>
      </p:sp>
      <p:sp>
        <p:nvSpPr>
          <p:cNvPr id="9" name="Shape 7"/>
          <p:cNvSpPr/>
          <p:nvPr/>
        </p:nvSpPr>
        <p:spPr>
          <a:xfrm>
            <a:off x="5192673" y="3313390"/>
            <a:ext cx="4244935" cy="22860"/>
          </a:xfrm>
          <a:prstGeom prst="rect">
            <a:avLst/>
          </a:prstGeom>
          <a:solidFill>
            <a:srgbClr val="1A2D7A"/>
          </a:solidFill>
          <a:ln/>
        </p:spPr>
      </p:sp>
      <p:sp>
        <p:nvSpPr>
          <p:cNvPr id="10" name="Text 8"/>
          <p:cNvSpPr/>
          <p:nvPr/>
        </p:nvSpPr>
        <p:spPr>
          <a:xfrm>
            <a:off x="5192673" y="3453884"/>
            <a:ext cx="2855238"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Missing Data Handling</a:t>
            </a:r>
            <a:endParaRPr lang="en-US" sz="1950" dirty="0"/>
          </a:p>
        </p:txBody>
      </p:sp>
      <p:sp>
        <p:nvSpPr>
          <p:cNvPr id="11" name="Text 9"/>
          <p:cNvSpPr/>
          <p:nvPr/>
        </p:nvSpPr>
        <p:spPr>
          <a:xfrm>
            <a:off x="5192673" y="3879294"/>
            <a:ext cx="4244935" cy="909757"/>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Null values in 'Review Rating' were imputed using the median rating per product category.</a:t>
            </a:r>
            <a:endParaRPr lang="en-US" sz="1450" dirty="0"/>
          </a:p>
        </p:txBody>
      </p:sp>
      <p:sp>
        <p:nvSpPr>
          <p:cNvPr id="12" name="Text 10"/>
          <p:cNvSpPr/>
          <p:nvPr/>
        </p:nvSpPr>
        <p:spPr>
          <a:xfrm>
            <a:off x="9627156" y="3014067"/>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Alexandria Light" pitchFamily="34" charset="0"/>
                <a:ea typeface="Alexandria Light" pitchFamily="34" charset="-122"/>
                <a:cs typeface="Alexandria Light" pitchFamily="34" charset="-120"/>
              </a:rPr>
              <a:t>03</a:t>
            </a:r>
            <a:endParaRPr lang="en-US" sz="1450" dirty="0"/>
          </a:p>
        </p:txBody>
      </p:sp>
      <p:sp>
        <p:nvSpPr>
          <p:cNvPr id="13" name="Shape 11"/>
          <p:cNvSpPr/>
          <p:nvPr/>
        </p:nvSpPr>
        <p:spPr>
          <a:xfrm>
            <a:off x="9627156" y="3313390"/>
            <a:ext cx="4244816" cy="22860"/>
          </a:xfrm>
          <a:prstGeom prst="rect">
            <a:avLst/>
          </a:prstGeom>
          <a:solidFill>
            <a:srgbClr val="1A2D7A"/>
          </a:solidFill>
          <a:ln/>
        </p:spPr>
      </p:sp>
      <p:sp>
        <p:nvSpPr>
          <p:cNvPr id="14" name="Text 12"/>
          <p:cNvSpPr/>
          <p:nvPr/>
        </p:nvSpPr>
        <p:spPr>
          <a:xfrm>
            <a:off x="9627156" y="3453884"/>
            <a:ext cx="3103602"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Column Standardization</a:t>
            </a:r>
            <a:endParaRPr lang="en-US" sz="1950" dirty="0"/>
          </a:p>
        </p:txBody>
      </p:sp>
      <p:sp>
        <p:nvSpPr>
          <p:cNvPr id="15" name="Text 13"/>
          <p:cNvSpPr/>
          <p:nvPr/>
        </p:nvSpPr>
        <p:spPr>
          <a:xfrm>
            <a:off x="9627156" y="3879294"/>
            <a:ext cx="4244816" cy="606504"/>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Renamed columns to `snake_case` for improved readability and consistency.</a:t>
            </a:r>
            <a:endParaRPr lang="en-US" sz="1450" dirty="0"/>
          </a:p>
        </p:txBody>
      </p:sp>
      <p:sp>
        <p:nvSpPr>
          <p:cNvPr id="16" name="Text 14"/>
          <p:cNvSpPr/>
          <p:nvPr/>
        </p:nvSpPr>
        <p:spPr>
          <a:xfrm>
            <a:off x="758309" y="5120759"/>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Alexandria Light" pitchFamily="34" charset="0"/>
                <a:ea typeface="Alexandria Light" pitchFamily="34" charset="-122"/>
                <a:cs typeface="Alexandria Light" pitchFamily="34" charset="-120"/>
              </a:rPr>
              <a:t>04</a:t>
            </a:r>
            <a:endParaRPr lang="en-US" sz="1450" dirty="0"/>
          </a:p>
        </p:txBody>
      </p:sp>
      <p:sp>
        <p:nvSpPr>
          <p:cNvPr id="17" name="Shape 15"/>
          <p:cNvSpPr/>
          <p:nvPr/>
        </p:nvSpPr>
        <p:spPr>
          <a:xfrm>
            <a:off x="758309" y="5420082"/>
            <a:ext cx="6461998" cy="22860"/>
          </a:xfrm>
          <a:prstGeom prst="rect">
            <a:avLst/>
          </a:prstGeom>
          <a:solidFill>
            <a:srgbClr val="1A2D7A"/>
          </a:solidFill>
          <a:ln/>
        </p:spPr>
      </p:sp>
      <p:sp>
        <p:nvSpPr>
          <p:cNvPr id="18" name="Text 16"/>
          <p:cNvSpPr/>
          <p:nvPr/>
        </p:nvSpPr>
        <p:spPr>
          <a:xfrm>
            <a:off x="758309" y="5560576"/>
            <a:ext cx="2577703"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Feature Engineering</a:t>
            </a:r>
            <a:endParaRPr lang="en-US" sz="1950" dirty="0"/>
          </a:p>
        </p:txBody>
      </p:sp>
      <p:sp>
        <p:nvSpPr>
          <p:cNvPr id="19" name="Text 17"/>
          <p:cNvSpPr/>
          <p:nvPr/>
        </p:nvSpPr>
        <p:spPr>
          <a:xfrm>
            <a:off x="758309" y="5985986"/>
            <a:ext cx="6461998" cy="606504"/>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Created `age_group` and `purchase_frequency_days` columns for deeper insights.</a:t>
            </a:r>
            <a:endParaRPr lang="en-US" sz="1450" dirty="0"/>
          </a:p>
        </p:txBody>
      </p:sp>
      <p:sp>
        <p:nvSpPr>
          <p:cNvPr id="20" name="Text 18"/>
          <p:cNvSpPr/>
          <p:nvPr/>
        </p:nvSpPr>
        <p:spPr>
          <a:xfrm>
            <a:off x="7409855" y="5120759"/>
            <a:ext cx="189548" cy="236934"/>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Alexandria Light" pitchFamily="34" charset="0"/>
                <a:ea typeface="Alexandria Light" pitchFamily="34" charset="-122"/>
                <a:cs typeface="Alexandria Light" pitchFamily="34" charset="-120"/>
              </a:rPr>
              <a:t>05</a:t>
            </a:r>
            <a:endParaRPr lang="en-US" sz="1450" dirty="0"/>
          </a:p>
        </p:txBody>
      </p:sp>
      <p:sp>
        <p:nvSpPr>
          <p:cNvPr id="21" name="Shape 19"/>
          <p:cNvSpPr/>
          <p:nvPr/>
        </p:nvSpPr>
        <p:spPr>
          <a:xfrm>
            <a:off x="7409855" y="5420082"/>
            <a:ext cx="6462117" cy="22860"/>
          </a:xfrm>
          <a:prstGeom prst="rect">
            <a:avLst/>
          </a:prstGeom>
          <a:solidFill>
            <a:srgbClr val="1A2D7A"/>
          </a:solidFill>
          <a:ln/>
        </p:spPr>
      </p:sp>
      <p:sp>
        <p:nvSpPr>
          <p:cNvPr id="22" name="Text 20"/>
          <p:cNvSpPr/>
          <p:nvPr/>
        </p:nvSpPr>
        <p:spPr>
          <a:xfrm>
            <a:off x="7409855" y="5560576"/>
            <a:ext cx="3901321" cy="311706"/>
          </a:xfrm>
          <a:prstGeom prst="rect">
            <a:avLst/>
          </a:prstGeom>
          <a:noFill/>
          <a:ln/>
        </p:spPr>
        <p:txBody>
          <a:bodyPr wrap="none" lIns="0" tIns="0" rIns="0" bIns="0" rtlCol="0" anchor="t"/>
          <a:lstStyle/>
          <a:p>
            <a:pPr algn="l" indent="0" marL="0">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Data Consistency &amp; Integration</a:t>
            </a:r>
            <a:endParaRPr lang="en-US" sz="1950" dirty="0"/>
          </a:p>
        </p:txBody>
      </p:sp>
      <p:sp>
        <p:nvSpPr>
          <p:cNvPr id="23" name="Text 21"/>
          <p:cNvSpPr/>
          <p:nvPr/>
        </p:nvSpPr>
        <p:spPr>
          <a:xfrm>
            <a:off x="7409855" y="5985986"/>
            <a:ext cx="6462117" cy="606504"/>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Verified and dropped redundant `promo_code_used` column. Loaded cleaned data into PostgreSQL for SQL analysis.</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443157" y="415052"/>
            <a:ext cx="7111484" cy="465296"/>
          </a:xfrm>
          <a:prstGeom prst="rect">
            <a:avLst/>
          </a:prstGeom>
          <a:noFill/>
          <a:ln/>
        </p:spPr>
        <p:txBody>
          <a:bodyPr wrap="none" lIns="0" tIns="0" rIns="0" bIns="0" rtlCol="0" anchor="t"/>
          <a:lstStyle/>
          <a:p>
            <a:pPr algn="l" indent="0" marL="0">
              <a:lnSpc>
                <a:spcPts val="3650"/>
              </a:lnSpc>
              <a:buNone/>
            </a:pPr>
            <a:r>
              <a:rPr lang="en-US" sz="2900" dirty="0">
                <a:solidFill>
                  <a:srgbClr val="1F1E1E"/>
                </a:solidFill>
                <a:latin typeface="Alexandria Semi Bold" pitchFamily="34" charset="0"/>
                <a:ea typeface="Alexandria Semi Bold" pitchFamily="34" charset="-122"/>
                <a:cs typeface="Alexandria Semi Bold" pitchFamily="34" charset="-120"/>
              </a:rPr>
              <a:t>Revenue Insights: Gender &amp; Discounts</a:t>
            </a:r>
            <a:endParaRPr lang="en-US" sz="2900" dirty="0"/>
          </a:p>
        </p:txBody>
      </p:sp>
      <p:sp>
        <p:nvSpPr>
          <p:cNvPr id="3" name="Text 1"/>
          <p:cNvSpPr/>
          <p:nvPr/>
        </p:nvSpPr>
        <p:spPr>
          <a:xfrm>
            <a:off x="1443157" y="1144191"/>
            <a:ext cx="1861542" cy="232767"/>
          </a:xfrm>
          <a:prstGeom prst="rect">
            <a:avLst/>
          </a:prstGeom>
          <a:noFill/>
          <a:ln/>
        </p:spPr>
        <p:txBody>
          <a:bodyPr wrap="none" lIns="0" tIns="0" rIns="0" bIns="0" rtlCol="0" anchor="t"/>
          <a:lstStyle/>
          <a:p>
            <a:pPr algn="l" indent="0" marL="0">
              <a:lnSpc>
                <a:spcPts val="1800"/>
              </a:lnSpc>
              <a:buNone/>
            </a:pPr>
            <a:r>
              <a:rPr lang="en-US" sz="1450" dirty="0">
                <a:solidFill>
                  <a:srgbClr val="1F1E1E"/>
                </a:solidFill>
                <a:latin typeface="Alexandria Semi Bold" pitchFamily="34" charset="0"/>
                <a:ea typeface="Alexandria Semi Bold" pitchFamily="34" charset="-122"/>
                <a:cs typeface="Alexandria Semi Bold" pitchFamily="34" charset="-120"/>
              </a:rPr>
              <a:t>Revenue by Gender</a:t>
            </a:r>
            <a:endParaRPr lang="en-US" sz="1450" dirty="0"/>
          </a:p>
        </p:txBody>
      </p:sp>
      <p:sp>
        <p:nvSpPr>
          <p:cNvPr id="4" name="Text 2"/>
          <p:cNvSpPr/>
          <p:nvPr/>
        </p:nvSpPr>
        <p:spPr>
          <a:xfrm>
            <a:off x="1443157" y="1482447"/>
            <a:ext cx="5699522" cy="395049"/>
          </a:xfrm>
          <a:prstGeom prst="rect">
            <a:avLst/>
          </a:prstGeom>
          <a:noFill/>
          <a:ln/>
        </p:spPr>
        <p:txBody>
          <a:bodyPr wrap="square" lIns="0" tIns="0" rIns="0" bIns="0" rtlCol="0" anchor="t"/>
          <a:lstStyle/>
          <a:p>
            <a:pPr algn="l" indent="0" marL="0">
              <a:lnSpc>
                <a:spcPts val="1550"/>
              </a:lnSpc>
              <a:buNone/>
            </a:pPr>
            <a:r>
              <a:rPr lang="en-US" sz="1100" dirty="0">
                <a:solidFill>
                  <a:srgbClr val="3B3535"/>
                </a:solidFill>
                <a:latin typeface="Sora Light" pitchFamily="34" charset="0"/>
                <a:ea typeface="Sora Light" pitchFamily="34" charset="-122"/>
                <a:cs typeface="Sora Light" pitchFamily="34" charset="-120"/>
              </a:rPr>
              <a:t>Male customers generated significantly higher revenue compared to female customers.</a:t>
            </a:r>
            <a:endParaRPr lang="en-US" sz="1100" dirty="0"/>
          </a:p>
        </p:txBody>
      </p:sp>
      <p:sp>
        <p:nvSpPr>
          <p:cNvPr id="5" name="Shape 3"/>
          <p:cNvSpPr/>
          <p:nvPr/>
        </p:nvSpPr>
        <p:spPr>
          <a:xfrm>
            <a:off x="1443157" y="1996202"/>
            <a:ext cx="5699522" cy="694134"/>
          </a:xfrm>
          <a:prstGeom prst="roundRect">
            <a:avLst>
              <a:gd name="adj" fmla="val 8561"/>
            </a:avLst>
          </a:prstGeom>
          <a:noFill/>
          <a:ln w="7620">
            <a:solidFill>
              <a:srgbClr val="000000">
                <a:alpha val="8000"/>
              </a:srgbClr>
            </a:solidFill>
            <a:prstDash val="solid"/>
          </a:ln>
        </p:spPr>
      </p:sp>
      <p:sp>
        <p:nvSpPr>
          <p:cNvPr id="6" name="Shape 4"/>
          <p:cNvSpPr/>
          <p:nvPr/>
        </p:nvSpPr>
        <p:spPr>
          <a:xfrm>
            <a:off x="1450777" y="2003822"/>
            <a:ext cx="5684282" cy="339447"/>
          </a:xfrm>
          <a:prstGeom prst="rect">
            <a:avLst/>
          </a:prstGeom>
          <a:solidFill>
            <a:srgbClr val="FFFFFF">
              <a:alpha val="4000"/>
            </a:srgbClr>
          </a:solidFill>
          <a:ln/>
        </p:spPr>
      </p:sp>
      <p:sp>
        <p:nvSpPr>
          <p:cNvPr id="7" name="Text 5"/>
          <p:cNvSpPr/>
          <p:nvPr/>
        </p:nvSpPr>
        <p:spPr>
          <a:xfrm>
            <a:off x="1592223" y="2074783"/>
            <a:ext cx="2555438" cy="197525"/>
          </a:xfrm>
          <a:prstGeom prst="rect">
            <a:avLst/>
          </a:prstGeom>
          <a:noFill/>
          <a:ln/>
        </p:spPr>
        <p:txBody>
          <a:bodyPr wrap="none" lIns="0" tIns="0" rIns="0" bIns="0" rtlCol="0" anchor="t"/>
          <a:lstStyle/>
          <a:p>
            <a:pPr algn="l" indent="0" marL="0">
              <a:lnSpc>
                <a:spcPts val="1550"/>
              </a:lnSpc>
              <a:buNone/>
            </a:pPr>
            <a:r>
              <a:rPr lang="en-US" sz="1100" dirty="0">
                <a:solidFill>
                  <a:srgbClr val="3B3535"/>
                </a:solidFill>
                <a:latin typeface="Sora Light" pitchFamily="34" charset="0"/>
                <a:ea typeface="Sora Light" pitchFamily="34" charset="-122"/>
                <a:cs typeface="Sora Light" pitchFamily="34" charset="-120"/>
              </a:rPr>
              <a:t>Female</a:t>
            </a:r>
            <a:endParaRPr lang="en-US" sz="1100" dirty="0"/>
          </a:p>
        </p:txBody>
      </p:sp>
      <p:sp>
        <p:nvSpPr>
          <p:cNvPr id="8" name="Text 6"/>
          <p:cNvSpPr/>
          <p:nvPr/>
        </p:nvSpPr>
        <p:spPr>
          <a:xfrm>
            <a:off x="4438174" y="2074783"/>
            <a:ext cx="2555438" cy="197525"/>
          </a:xfrm>
          <a:prstGeom prst="rect">
            <a:avLst/>
          </a:prstGeom>
          <a:noFill/>
          <a:ln/>
        </p:spPr>
        <p:txBody>
          <a:bodyPr wrap="none" lIns="0" tIns="0" rIns="0" bIns="0" rtlCol="0" anchor="t"/>
          <a:lstStyle/>
          <a:p>
            <a:pPr algn="l" indent="0" marL="0">
              <a:lnSpc>
                <a:spcPts val="1550"/>
              </a:lnSpc>
              <a:buNone/>
            </a:pPr>
            <a:r>
              <a:rPr lang="en-US" sz="1100" dirty="0">
                <a:solidFill>
                  <a:srgbClr val="3B3535"/>
                </a:solidFill>
                <a:latin typeface="Sora Light" pitchFamily="34" charset="0"/>
                <a:ea typeface="Sora Light" pitchFamily="34" charset="-122"/>
                <a:cs typeface="Sora Light" pitchFamily="34" charset="-120"/>
              </a:rPr>
              <a:t>75191</a:t>
            </a:r>
            <a:endParaRPr lang="en-US" sz="1100" dirty="0"/>
          </a:p>
        </p:txBody>
      </p:sp>
      <p:sp>
        <p:nvSpPr>
          <p:cNvPr id="9" name="Shape 7"/>
          <p:cNvSpPr/>
          <p:nvPr/>
        </p:nvSpPr>
        <p:spPr>
          <a:xfrm>
            <a:off x="1450777" y="2343269"/>
            <a:ext cx="5684282" cy="339447"/>
          </a:xfrm>
          <a:prstGeom prst="rect">
            <a:avLst/>
          </a:prstGeom>
          <a:solidFill>
            <a:srgbClr val="000000">
              <a:alpha val="4000"/>
            </a:srgbClr>
          </a:solidFill>
          <a:ln/>
        </p:spPr>
      </p:sp>
      <p:sp>
        <p:nvSpPr>
          <p:cNvPr id="10" name="Text 8"/>
          <p:cNvSpPr/>
          <p:nvPr/>
        </p:nvSpPr>
        <p:spPr>
          <a:xfrm>
            <a:off x="1592223" y="2414230"/>
            <a:ext cx="2555438" cy="197525"/>
          </a:xfrm>
          <a:prstGeom prst="rect">
            <a:avLst/>
          </a:prstGeom>
          <a:noFill/>
          <a:ln/>
        </p:spPr>
        <p:txBody>
          <a:bodyPr wrap="none" lIns="0" tIns="0" rIns="0" bIns="0" rtlCol="0" anchor="t"/>
          <a:lstStyle/>
          <a:p>
            <a:pPr algn="l" indent="0" marL="0">
              <a:lnSpc>
                <a:spcPts val="1550"/>
              </a:lnSpc>
              <a:buNone/>
            </a:pPr>
            <a:r>
              <a:rPr lang="en-US" sz="1100" dirty="0">
                <a:solidFill>
                  <a:srgbClr val="3B3535"/>
                </a:solidFill>
                <a:latin typeface="Sora Light" pitchFamily="34" charset="0"/>
                <a:ea typeface="Sora Light" pitchFamily="34" charset="-122"/>
                <a:cs typeface="Sora Light" pitchFamily="34" charset="-120"/>
              </a:rPr>
              <a:t>Male</a:t>
            </a:r>
            <a:endParaRPr lang="en-US" sz="1100" dirty="0"/>
          </a:p>
        </p:txBody>
      </p:sp>
      <p:sp>
        <p:nvSpPr>
          <p:cNvPr id="11" name="Text 9"/>
          <p:cNvSpPr/>
          <p:nvPr/>
        </p:nvSpPr>
        <p:spPr>
          <a:xfrm>
            <a:off x="4438174" y="2414230"/>
            <a:ext cx="2555438" cy="197525"/>
          </a:xfrm>
          <a:prstGeom prst="rect">
            <a:avLst/>
          </a:prstGeom>
          <a:noFill/>
          <a:ln/>
        </p:spPr>
        <p:txBody>
          <a:bodyPr wrap="none" lIns="0" tIns="0" rIns="0" bIns="0" rtlCol="0" anchor="t"/>
          <a:lstStyle/>
          <a:p>
            <a:pPr algn="l" indent="0" marL="0">
              <a:lnSpc>
                <a:spcPts val="1550"/>
              </a:lnSpc>
              <a:buNone/>
            </a:pPr>
            <a:r>
              <a:rPr lang="en-US" sz="1100" dirty="0">
                <a:solidFill>
                  <a:srgbClr val="3B3535"/>
                </a:solidFill>
                <a:latin typeface="Sora Light" pitchFamily="34" charset="0"/>
                <a:ea typeface="Sora Light" pitchFamily="34" charset="-122"/>
                <a:cs typeface="Sora Light" pitchFamily="34" charset="-120"/>
              </a:rPr>
              <a:t>157890</a:t>
            </a:r>
            <a:endParaRPr lang="en-US" sz="1100" dirty="0"/>
          </a:p>
        </p:txBody>
      </p:sp>
      <p:sp>
        <p:nvSpPr>
          <p:cNvPr id="12" name="Text 10"/>
          <p:cNvSpPr/>
          <p:nvPr/>
        </p:nvSpPr>
        <p:spPr>
          <a:xfrm>
            <a:off x="7495342" y="1144191"/>
            <a:ext cx="2880836" cy="232767"/>
          </a:xfrm>
          <a:prstGeom prst="rect">
            <a:avLst/>
          </a:prstGeom>
          <a:noFill/>
          <a:ln/>
        </p:spPr>
        <p:txBody>
          <a:bodyPr wrap="none" lIns="0" tIns="0" rIns="0" bIns="0" rtlCol="0" anchor="t"/>
          <a:lstStyle/>
          <a:p>
            <a:pPr algn="l" indent="0" marL="0">
              <a:lnSpc>
                <a:spcPts val="1800"/>
              </a:lnSpc>
              <a:buNone/>
            </a:pPr>
            <a:r>
              <a:rPr lang="en-US" sz="1450" dirty="0">
                <a:solidFill>
                  <a:srgbClr val="1F1E1E"/>
                </a:solidFill>
                <a:latin typeface="Alexandria Semi Bold" pitchFamily="34" charset="0"/>
                <a:ea typeface="Alexandria Semi Bold" pitchFamily="34" charset="-122"/>
                <a:cs typeface="Alexandria Semi Bold" pitchFamily="34" charset="-120"/>
              </a:rPr>
              <a:t>High-Spending Discount Users</a:t>
            </a:r>
            <a:endParaRPr lang="en-US" sz="1450" dirty="0"/>
          </a:p>
        </p:txBody>
      </p:sp>
      <p:sp>
        <p:nvSpPr>
          <p:cNvPr id="13" name="Text 11"/>
          <p:cNvSpPr/>
          <p:nvPr/>
        </p:nvSpPr>
        <p:spPr>
          <a:xfrm>
            <a:off x="7495342" y="1482447"/>
            <a:ext cx="5699522" cy="395049"/>
          </a:xfrm>
          <a:prstGeom prst="rect">
            <a:avLst/>
          </a:prstGeom>
          <a:noFill/>
          <a:ln/>
        </p:spPr>
        <p:txBody>
          <a:bodyPr wrap="square" lIns="0" tIns="0" rIns="0" bIns="0" rtlCol="0" anchor="t"/>
          <a:lstStyle/>
          <a:p>
            <a:pPr algn="l" indent="0" marL="0">
              <a:lnSpc>
                <a:spcPts val="1550"/>
              </a:lnSpc>
              <a:buNone/>
            </a:pPr>
            <a:r>
              <a:rPr lang="en-US" sz="1100" dirty="0">
                <a:solidFill>
                  <a:srgbClr val="3B3535"/>
                </a:solidFill>
                <a:latin typeface="Sora Light" pitchFamily="34" charset="0"/>
                <a:ea typeface="Sora Light" pitchFamily="34" charset="-122"/>
                <a:cs typeface="Sora Light" pitchFamily="34" charset="-120"/>
              </a:rPr>
              <a:t>839 customers used discounts but still spent above the average purchase amount, indicating effective discount strategies for high-value segments.</a:t>
            </a:r>
            <a:endParaRPr lang="en-US" sz="1100" dirty="0"/>
          </a:p>
        </p:txBody>
      </p:sp>
      <p:pic>
        <p:nvPicPr>
          <p:cNvPr id="14" name="Image 0" descr="preencoded.png">    </p:cNvPr>
          <p:cNvPicPr>
            <a:picLocks noChangeAspect="1"/>
          </p:cNvPicPr>
          <p:nvPr/>
        </p:nvPicPr>
        <p:blipFill>
          <a:blip r:embed="rId1"/>
          <a:stretch>
            <a:fillRect/>
          </a:stretch>
        </p:blipFill>
        <p:spPr>
          <a:xfrm>
            <a:off x="7495342" y="1996202"/>
            <a:ext cx="5699522" cy="56995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1426607"/>
            <a:ext cx="11450122" cy="623530"/>
          </a:xfrm>
          <a:prstGeom prst="rect">
            <a:avLst/>
          </a:prstGeom>
          <a:noFill/>
          <a:ln/>
        </p:spPr>
        <p:txBody>
          <a:bodyPr wrap="none" lIns="0" tIns="0" rIns="0" bIns="0" rtlCol="0" anchor="t"/>
          <a:lstStyle/>
          <a:p>
            <a:pPr algn="l" indent="0" marL="0">
              <a:lnSpc>
                <a:spcPts val="4900"/>
              </a:lnSpc>
              <a:buNone/>
            </a:pPr>
            <a:r>
              <a:rPr lang="en-US" sz="3900" dirty="0">
                <a:solidFill>
                  <a:srgbClr val="1F1E1E"/>
                </a:solidFill>
                <a:latin typeface="Alexandria Semi Bold" pitchFamily="34" charset="0"/>
                <a:ea typeface="Alexandria Semi Bold" pitchFamily="34" charset="-122"/>
                <a:cs typeface="Alexandria Semi Bold" pitchFamily="34" charset="-120"/>
              </a:rPr>
              <a:t>Product Performance &amp; Shipping Preferences</a:t>
            </a:r>
            <a:endParaRPr lang="en-US" sz="3900" dirty="0"/>
          </a:p>
        </p:txBody>
      </p:sp>
      <p:sp>
        <p:nvSpPr>
          <p:cNvPr id="3" name="Text 1"/>
          <p:cNvSpPr/>
          <p:nvPr/>
        </p:nvSpPr>
        <p:spPr>
          <a:xfrm>
            <a:off x="758309" y="2524006"/>
            <a:ext cx="3168372" cy="311706"/>
          </a:xfrm>
          <a:prstGeom prst="rect">
            <a:avLst/>
          </a:prstGeom>
          <a:noFill/>
          <a:ln/>
        </p:spPr>
        <p:txBody>
          <a:bodyPr wrap="none" lIns="0" tIns="0" rIns="0" bIns="0" rtlCol="0" anchor="t"/>
          <a:lstStyle/>
          <a:p>
            <a:pPr algn="l" indent="0" marL="0">
              <a:lnSpc>
                <a:spcPts val="2450"/>
              </a:lnSpc>
              <a:buNone/>
            </a:pPr>
            <a:r>
              <a:rPr lang="en-US" sz="1950" dirty="0">
                <a:solidFill>
                  <a:srgbClr val="1F1E1E"/>
                </a:solidFill>
                <a:latin typeface="Alexandria Semi Bold" pitchFamily="34" charset="0"/>
                <a:ea typeface="Alexandria Semi Bold" pitchFamily="34" charset="-122"/>
                <a:cs typeface="Alexandria Semi Bold" pitchFamily="34" charset="-120"/>
              </a:rPr>
              <a:t>Top 5 Products by Rating</a:t>
            </a:r>
            <a:endParaRPr lang="en-US" sz="1950" dirty="0"/>
          </a:p>
        </p:txBody>
      </p:sp>
      <p:sp>
        <p:nvSpPr>
          <p:cNvPr id="4" name="Text 2"/>
          <p:cNvSpPr/>
          <p:nvPr/>
        </p:nvSpPr>
        <p:spPr>
          <a:xfrm>
            <a:off x="758309" y="3025259"/>
            <a:ext cx="6325672" cy="606504"/>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Gloves and Sandals lead with the highest average review ratings, indicating strong customer satisfaction.</a:t>
            </a:r>
            <a:endParaRPr lang="en-US" sz="1450" dirty="0"/>
          </a:p>
        </p:txBody>
      </p:sp>
      <p:sp>
        <p:nvSpPr>
          <p:cNvPr id="5" name="Shape 3"/>
          <p:cNvSpPr/>
          <p:nvPr/>
        </p:nvSpPr>
        <p:spPr>
          <a:xfrm>
            <a:off x="758309" y="3845004"/>
            <a:ext cx="6325672" cy="2744748"/>
          </a:xfrm>
          <a:prstGeom prst="roundRect">
            <a:avLst>
              <a:gd name="adj" fmla="val 2901"/>
            </a:avLst>
          </a:prstGeom>
          <a:noFill/>
          <a:ln w="7620">
            <a:solidFill>
              <a:srgbClr val="000000">
                <a:alpha val="8000"/>
              </a:srgbClr>
            </a:solidFill>
            <a:prstDash val="solid"/>
          </a:ln>
        </p:spPr>
      </p:sp>
      <p:sp>
        <p:nvSpPr>
          <p:cNvPr id="6" name="Shape 4"/>
          <p:cNvSpPr/>
          <p:nvPr/>
        </p:nvSpPr>
        <p:spPr>
          <a:xfrm>
            <a:off x="765929" y="3852624"/>
            <a:ext cx="6310432" cy="545902"/>
          </a:xfrm>
          <a:prstGeom prst="rect">
            <a:avLst/>
          </a:prstGeom>
          <a:solidFill>
            <a:srgbClr val="FFFFFF">
              <a:alpha val="4000"/>
            </a:srgbClr>
          </a:solidFill>
          <a:ln/>
        </p:spPr>
      </p:sp>
      <p:sp>
        <p:nvSpPr>
          <p:cNvPr id="7" name="Text 5"/>
          <p:cNvSpPr/>
          <p:nvPr/>
        </p:nvSpPr>
        <p:spPr>
          <a:xfrm>
            <a:off x="955596" y="3973949"/>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Gloves</a:t>
            </a:r>
            <a:endParaRPr lang="en-US" sz="1450" dirty="0"/>
          </a:p>
        </p:txBody>
      </p:sp>
      <p:sp>
        <p:nvSpPr>
          <p:cNvPr id="8" name="Text 6"/>
          <p:cNvSpPr/>
          <p:nvPr/>
        </p:nvSpPr>
        <p:spPr>
          <a:xfrm>
            <a:off x="4114562" y="3973949"/>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3.86</a:t>
            </a:r>
            <a:endParaRPr lang="en-US" sz="1450" dirty="0"/>
          </a:p>
        </p:txBody>
      </p:sp>
      <p:sp>
        <p:nvSpPr>
          <p:cNvPr id="9" name="Shape 7"/>
          <p:cNvSpPr/>
          <p:nvPr/>
        </p:nvSpPr>
        <p:spPr>
          <a:xfrm>
            <a:off x="765929" y="4398526"/>
            <a:ext cx="6310432" cy="545902"/>
          </a:xfrm>
          <a:prstGeom prst="rect">
            <a:avLst/>
          </a:prstGeom>
          <a:solidFill>
            <a:srgbClr val="000000">
              <a:alpha val="4000"/>
            </a:srgbClr>
          </a:solidFill>
          <a:ln/>
        </p:spPr>
      </p:sp>
      <p:sp>
        <p:nvSpPr>
          <p:cNvPr id="10" name="Text 8"/>
          <p:cNvSpPr/>
          <p:nvPr/>
        </p:nvSpPr>
        <p:spPr>
          <a:xfrm>
            <a:off x="955596" y="4519851"/>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Sandals</a:t>
            </a:r>
            <a:endParaRPr lang="en-US" sz="1450" dirty="0"/>
          </a:p>
        </p:txBody>
      </p:sp>
      <p:sp>
        <p:nvSpPr>
          <p:cNvPr id="11" name="Text 9"/>
          <p:cNvSpPr/>
          <p:nvPr/>
        </p:nvSpPr>
        <p:spPr>
          <a:xfrm>
            <a:off x="4114562" y="4519851"/>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3.84</a:t>
            </a:r>
            <a:endParaRPr lang="en-US" sz="1450" dirty="0"/>
          </a:p>
        </p:txBody>
      </p:sp>
      <p:sp>
        <p:nvSpPr>
          <p:cNvPr id="12" name="Shape 10"/>
          <p:cNvSpPr/>
          <p:nvPr/>
        </p:nvSpPr>
        <p:spPr>
          <a:xfrm>
            <a:off x="765929" y="4944428"/>
            <a:ext cx="6310432" cy="545902"/>
          </a:xfrm>
          <a:prstGeom prst="rect">
            <a:avLst/>
          </a:prstGeom>
          <a:solidFill>
            <a:srgbClr val="FFFFFF">
              <a:alpha val="4000"/>
            </a:srgbClr>
          </a:solidFill>
          <a:ln/>
        </p:spPr>
      </p:sp>
      <p:sp>
        <p:nvSpPr>
          <p:cNvPr id="13" name="Text 11"/>
          <p:cNvSpPr/>
          <p:nvPr/>
        </p:nvSpPr>
        <p:spPr>
          <a:xfrm>
            <a:off x="955596" y="5065752"/>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Boots</a:t>
            </a:r>
            <a:endParaRPr lang="en-US" sz="1450" dirty="0"/>
          </a:p>
        </p:txBody>
      </p:sp>
      <p:sp>
        <p:nvSpPr>
          <p:cNvPr id="14" name="Text 12"/>
          <p:cNvSpPr/>
          <p:nvPr/>
        </p:nvSpPr>
        <p:spPr>
          <a:xfrm>
            <a:off x="4114562" y="5065752"/>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3.82</a:t>
            </a:r>
            <a:endParaRPr lang="en-US" sz="1450" dirty="0"/>
          </a:p>
        </p:txBody>
      </p:sp>
      <p:sp>
        <p:nvSpPr>
          <p:cNvPr id="15" name="Shape 13"/>
          <p:cNvSpPr/>
          <p:nvPr/>
        </p:nvSpPr>
        <p:spPr>
          <a:xfrm>
            <a:off x="765929" y="5490329"/>
            <a:ext cx="6310432" cy="545902"/>
          </a:xfrm>
          <a:prstGeom prst="rect">
            <a:avLst/>
          </a:prstGeom>
          <a:solidFill>
            <a:srgbClr val="000000">
              <a:alpha val="4000"/>
            </a:srgbClr>
          </a:solidFill>
          <a:ln/>
        </p:spPr>
      </p:sp>
      <p:sp>
        <p:nvSpPr>
          <p:cNvPr id="16" name="Text 14"/>
          <p:cNvSpPr/>
          <p:nvPr/>
        </p:nvSpPr>
        <p:spPr>
          <a:xfrm>
            <a:off x="955596" y="5611654"/>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Hat</a:t>
            </a:r>
            <a:endParaRPr lang="en-US" sz="1450" dirty="0"/>
          </a:p>
        </p:txBody>
      </p:sp>
      <p:sp>
        <p:nvSpPr>
          <p:cNvPr id="17" name="Text 15"/>
          <p:cNvSpPr/>
          <p:nvPr/>
        </p:nvSpPr>
        <p:spPr>
          <a:xfrm>
            <a:off x="4114562" y="5611654"/>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3.80</a:t>
            </a:r>
            <a:endParaRPr lang="en-US" sz="1450" dirty="0"/>
          </a:p>
        </p:txBody>
      </p:sp>
      <p:sp>
        <p:nvSpPr>
          <p:cNvPr id="18" name="Shape 16"/>
          <p:cNvSpPr/>
          <p:nvPr/>
        </p:nvSpPr>
        <p:spPr>
          <a:xfrm>
            <a:off x="765929" y="6036231"/>
            <a:ext cx="6310432" cy="545902"/>
          </a:xfrm>
          <a:prstGeom prst="rect">
            <a:avLst/>
          </a:prstGeom>
          <a:solidFill>
            <a:srgbClr val="FFFFFF">
              <a:alpha val="4000"/>
            </a:srgbClr>
          </a:solidFill>
          <a:ln/>
        </p:spPr>
      </p:sp>
      <p:sp>
        <p:nvSpPr>
          <p:cNvPr id="19" name="Text 17"/>
          <p:cNvSpPr/>
          <p:nvPr/>
        </p:nvSpPr>
        <p:spPr>
          <a:xfrm>
            <a:off x="955596" y="6157555"/>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Skirt</a:t>
            </a:r>
            <a:endParaRPr lang="en-US" sz="1450" dirty="0"/>
          </a:p>
        </p:txBody>
      </p:sp>
      <p:sp>
        <p:nvSpPr>
          <p:cNvPr id="20" name="Text 18"/>
          <p:cNvSpPr/>
          <p:nvPr/>
        </p:nvSpPr>
        <p:spPr>
          <a:xfrm>
            <a:off x="4114562" y="6157555"/>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3.78</a:t>
            </a:r>
            <a:endParaRPr lang="en-US" sz="1450" dirty="0"/>
          </a:p>
        </p:txBody>
      </p:sp>
      <p:sp>
        <p:nvSpPr>
          <p:cNvPr id="21" name="Text 19"/>
          <p:cNvSpPr/>
          <p:nvPr/>
        </p:nvSpPr>
        <p:spPr>
          <a:xfrm>
            <a:off x="7554039" y="2524006"/>
            <a:ext cx="3418880" cy="311706"/>
          </a:xfrm>
          <a:prstGeom prst="rect">
            <a:avLst/>
          </a:prstGeom>
          <a:noFill/>
          <a:ln/>
        </p:spPr>
        <p:txBody>
          <a:bodyPr wrap="none" lIns="0" tIns="0" rIns="0" bIns="0" rtlCol="0" anchor="t"/>
          <a:lstStyle/>
          <a:p>
            <a:pPr algn="l" indent="0" marL="0">
              <a:lnSpc>
                <a:spcPts val="2450"/>
              </a:lnSpc>
              <a:buNone/>
            </a:pPr>
            <a:r>
              <a:rPr lang="en-US" sz="1950" dirty="0">
                <a:solidFill>
                  <a:srgbClr val="1F1E1E"/>
                </a:solidFill>
                <a:latin typeface="Alexandria Semi Bold" pitchFamily="34" charset="0"/>
                <a:ea typeface="Alexandria Semi Bold" pitchFamily="34" charset="-122"/>
                <a:cs typeface="Alexandria Semi Bold" pitchFamily="34" charset="-120"/>
              </a:rPr>
              <a:t>Shipping Type Comparison</a:t>
            </a:r>
            <a:endParaRPr lang="en-US" sz="1950" dirty="0"/>
          </a:p>
        </p:txBody>
      </p:sp>
      <p:sp>
        <p:nvSpPr>
          <p:cNvPr id="22" name="Text 20"/>
          <p:cNvSpPr/>
          <p:nvPr/>
        </p:nvSpPr>
        <p:spPr>
          <a:xfrm>
            <a:off x="7554039" y="3025259"/>
            <a:ext cx="6325672" cy="606504"/>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Express shipping users show a slightly higher average purchase amount compared to standard shipping users.</a:t>
            </a:r>
            <a:endParaRPr lang="en-US" sz="1450" dirty="0"/>
          </a:p>
        </p:txBody>
      </p:sp>
      <p:sp>
        <p:nvSpPr>
          <p:cNvPr id="23" name="Shape 21"/>
          <p:cNvSpPr/>
          <p:nvPr/>
        </p:nvSpPr>
        <p:spPr>
          <a:xfrm>
            <a:off x="7554039" y="3845004"/>
            <a:ext cx="6325672" cy="1107043"/>
          </a:xfrm>
          <a:prstGeom prst="roundRect">
            <a:avLst>
              <a:gd name="adj" fmla="val 7192"/>
            </a:avLst>
          </a:prstGeom>
          <a:noFill/>
          <a:ln w="7620">
            <a:solidFill>
              <a:srgbClr val="000000">
                <a:alpha val="8000"/>
              </a:srgbClr>
            </a:solidFill>
            <a:prstDash val="solid"/>
          </a:ln>
        </p:spPr>
      </p:sp>
      <p:sp>
        <p:nvSpPr>
          <p:cNvPr id="24" name="Shape 22"/>
          <p:cNvSpPr/>
          <p:nvPr/>
        </p:nvSpPr>
        <p:spPr>
          <a:xfrm>
            <a:off x="7561659" y="3852624"/>
            <a:ext cx="6310432" cy="545902"/>
          </a:xfrm>
          <a:prstGeom prst="rect">
            <a:avLst/>
          </a:prstGeom>
          <a:solidFill>
            <a:srgbClr val="FFFFFF">
              <a:alpha val="4000"/>
            </a:srgbClr>
          </a:solidFill>
          <a:ln/>
        </p:spPr>
      </p:sp>
      <p:sp>
        <p:nvSpPr>
          <p:cNvPr id="25" name="Text 23"/>
          <p:cNvSpPr/>
          <p:nvPr/>
        </p:nvSpPr>
        <p:spPr>
          <a:xfrm>
            <a:off x="7751326" y="3973949"/>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Standard</a:t>
            </a:r>
            <a:endParaRPr lang="en-US" sz="1450" dirty="0"/>
          </a:p>
        </p:txBody>
      </p:sp>
      <p:sp>
        <p:nvSpPr>
          <p:cNvPr id="26" name="Text 24"/>
          <p:cNvSpPr/>
          <p:nvPr/>
        </p:nvSpPr>
        <p:spPr>
          <a:xfrm>
            <a:off x="10910292" y="3973949"/>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58.46</a:t>
            </a:r>
            <a:endParaRPr lang="en-US" sz="1450" dirty="0"/>
          </a:p>
        </p:txBody>
      </p:sp>
      <p:sp>
        <p:nvSpPr>
          <p:cNvPr id="27" name="Shape 25"/>
          <p:cNvSpPr/>
          <p:nvPr/>
        </p:nvSpPr>
        <p:spPr>
          <a:xfrm>
            <a:off x="7561659" y="4398526"/>
            <a:ext cx="6310432" cy="545902"/>
          </a:xfrm>
          <a:prstGeom prst="rect">
            <a:avLst/>
          </a:prstGeom>
          <a:solidFill>
            <a:srgbClr val="000000">
              <a:alpha val="4000"/>
            </a:srgbClr>
          </a:solidFill>
          <a:ln/>
        </p:spPr>
      </p:sp>
      <p:sp>
        <p:nvSpPr>
          <p:cNvPr id="28" name="Text 26"/>
          <p:cNvSpPr/>
          <p:nvPr/>
        </p:nvSpPr>
        <p:spPr>
          <a:xfrm>
            <a:off x="7751326" y="4519851"/>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Express</a:t>
            </a:r>
            <a:endParaRPr lang="en-US" sz="1450" dirty="0"/>
          </a:p>
        </p:txBody>
      </p:sp>
      <p:sp>
        <p:nvSpPr>
          <p:cNvPr id="29" name="Text 27"/>
          <p:cNvSpPr/>
          <p:nvPr/>
        </p:nvSpPr>
        <p:spPr>
          <a:xfrm>
            <a:off x="10910292" y="4519851"/>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60.48</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1274921"/>
            <a:ext cx="11352371" cy="623530"/>
          </a:xfrm>
          <a:prstGeom prst="rect">
            <a:avLst/>
          </a:prstGeom>
          <a:noFill/>
          <a:ln/>
        </p:spPr>
        <p:txBody>
          <a:bodyPr wrap="none" lIns="0" tIns="0" rIns="0" bIns="0" rtlCol="0" anchor="t"/>
          <a:lstStyle/>
          <a:p>
            <a:pPr algn="l" indent="0" marL="0">
              <a:lnSpc>
                <a:spcPts val="4900"/>
              </a:lnSpc>
              <a:buNone/>
            </a:pPr>
            <a:r>
              <a:rPr lang="en-US" sz="3900" dirty="0">
                <a:solidFill>
                  <a:srgbClr val="1F1E1E"/>
                </a:solidFill>
                <a:latin typeface="Alexandria Semi Bold" pitchFamily="34" charset="0"/>
                <a:ea typeface="Alexandria Semi Bold" pitchFamily="34" charset="-122"/>
                <a:cs typeface="Alexandria Semi Bold" pitchFamily="34" charset="-120"/>
              </a:rPr>
              <a:t>Subscription Impact &amp; Discount Dependency</a:t>
            </a:r>
            <a:endParaRPr lang="en-US" sz="3900" dirty="0"/>
          </a:p>
        </p:txBody>
      </p:sp>
      <p:sp>
        <p:nvSpPr>
          <p:cNvPr id="3" name="Text 1"/>
          <p:cNvSpPr/>
          <p:nvPr/>
        </p:nvSpPr>
        <p:spPr>
          <a:xfrm>
            <a:off x="758309" y="2372320"/>
            <a:ext cx="4038957" cy="311706"/>
          </a:xfrm>
          <a:prstGeom prst="rect">
            <a:avLst/>
          </a:prstGeom>
          <a:noFill/>
          <a:ln/>
        </p:spPr>
        <p:txBody>
          <a:bodyPr wrap="none" lIns="0" tIns="0" rIns="0" bIns="0" rtlCol="0" anchor="t"/>
          <a:lstStyle/>
          <a:p>
            <a:pPr algn="l" indent="0" marL="0">
              <a:lnSpc>
                <a:spcPts val="2450"/>
              </a:lnSpc>
              <a:buNone/>
            </a:pPr>
            <a:r>
              <a:rPr lang="en-US" sz="1950" dirty="0">
                <a:solidFill>
                  <a:srgbClr val="1F1E1E"/>
                </a:solidFill>
                <a:latin typeface="Alexandria Semi Bold" pitchFamily="34" charset="0"/>
                <a:ea typeface="Alexandria Semi Bold" pitchFamily="34" charset="-122"/>
                <a:cs typeface="Alexandria Semi Bold" pitchFamily="34" charset="-120"/>
              </a:rPr>
              <a:t>Subscribers vs. Non-Subscribers</a:t>
            </a:r>
            <a:endParaRPr lang="en-US" sz="1950" dirty="0"/>
          </a:p>
        </p:txBody>
      </p:sp>
      <p:sp>
        <p:nvSpPr>
          <p:cNvPr id="4" name="Text 2"/>
          <p:cNvSpPr/>
          <p:nvPr/>
        </p:nvSpPr>
        <p:spPr>
          <a:xfrm>
            <a:off x="758309" y="2873573"/>
            <a:ext cx="6325672" cy="606504"/>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Non-subscribers represent a larger customer base and higher total revenue, while average spend is similar across both groups.</a:t>
            </a:r>
            <a:endParaRPr lang="en-US" sz="1450" dirty="0"/>
          </a:p>
        </p:txBody>
      </p:sp>
      <p:sp>
        <p:nvSpPr>
          <p:cNvPr id="5" name="Shape 3"/>
          <p:cNvSpPr/>
          <p:nvPr/>
        </p:nvSpPr>
        <p:spPr>
          <a:xfrm>
            <a:off x="758309" y="3693319"/>
            <a:ext cx="6325672" cy="1107043"/>
          </a:xfrm>
          <a:prstGeom prst="roundRect">
            <a:avLst>
              <a:gd name="adj" fmla="val 7192"/>
            </a:avLst>
          </a:prstGeom>
          <a:noFill/>
          <a:ln w="7620">
            <a:solidFill>
              <a:srgbClr val="000000">
                <a:alpha val="8000"/>
              </a:srgbClr>
            </a:solidFill>
            <a:prstDash val="solid"/>
          </a:ln>
        </p:spPr>
      </p:sp>
      <p:sp>
        <p:nvSpPr>
          <p:cNvPr id="6" name="Shape 4"/>
          <p:cNvSpPr/>
          <p:nvPr/>
        </p:nvSpPr>
        <p:spPr>
          <a:xfrm>
            <a:off x="765929" y="3700939"/>
            <a:ext cx="6310432" cy="545902"/>
          </a:xfrm>
          <a:prstGeom prst="rect">
            <a:avLst/>
          </a:prstGeom>
          <a:solidFill>
            <a:srgbClr val="FFFFFF">
              <a:alpha val="4000"/>
            </a:srgbClr>
          </a:solidFill>
          <a:ln/>
        </p:spPr>
      </p:sp>
      <p:sp>
        <p:nvSpPr>
          <p:cNvPr id="7" name="Text 5"/>
          <p:cNvSpPr/>
          <p:nvPr/>
        </p:nvSpPr>
        <p:spPr>
          <a:xfrm>
            <a:off x="955596" y="3822263"/>
            <a:ext cx="1194673"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Yes</a:t>
            </a:r>
            <a:endParaRPr lang="en-US" sz="1450" dirty="0"/>
          </a:p>
        </p:txBody>
      </p:sp>
      <p:sp>
        <p:nvSpPr>
          <p:cNvPr id="8" name="Text 6"/>
          <p:cNvSpPr/>
          <p:nvPr/>
        </p:nvSpPr>
        <p:spPr>
          <a:xfrm>
            <a:off x="2536984" y="3822263"/>
            <a:ext cx="1190863"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1053</a:t>
            </a:r>
            <a:endParaRPr lang="en-US" sz="1450" dirty="0"/>
          </a:p>
        </p:txBody>
      </p:sp>
      <p:sp>
        <p:nvSpPr>
          <p:cNvPr id="9" name="Text 7"/>
          <p:cNvSpPr/>
          <p:nvPr/>
        </p:nvSpPr>
        <p:spPr>
          <a:xfrm>
            <a:off x="4114562" y="3822263"/>
            <a:ext cx="1190863"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59.49</a:t>
            </a:r>
            <a:endParaRPr lang="en-US" sz="1450" dirty="0"/>
          </a:p>
        </p:txBody>
      </p:sp>
      <p:sp>
        <p:nvSpPr>
          <p:cNvPr id="10" name="Text 8"/>
          <p:cNvSpPr/>
          <p:nvPr/>
        </p:nvSpPr>
        <p:spPr>
          <a:xfrm>
            <a:off x="5692140" y="3822263"/>
            <a:ext cx="1194673"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62645.00</a:t>
            </a:r>
            <a:endParaRPr lang="en-US" sz="1450" dirty="0"/>
          </a:p>
        </p:txBody>
      </p:sp>
      <p:sp>
        <p:nvSpPr>
          <p:cNvPr id="11" name="Shape 9"/>
          <p:cNvSpPr/>
          <p:nvPr/>
        </p:nvSpPr>
        <p:spPr>
          <a:xfrm>
            <a:off x="765929" y="4246840"/>
            <a:ext cx="6310432" cy="545902"/>
          </a:xfrm>
          <a:prstGeom prst="rect">
            <a:avLst/>
          </a:prstGeom>
          <a:solidFill>
            <a:srgbClr val="000000">
              <a:alpha val="4000"/>
            </a:srgbClr>
          </a:solidFill>
          <a:ln/>
        </p:spPr>
      </p:sp>
      <p:sp>
        <p:nvSpPr>
          <p:cNvPr id="12" name="Text 10"/>
          <p:cNvSpPr/>
          <p:nvPr/>
        </p:nvSpPr>
        <p:spPr>
          <a:xfrm>
            <a:off x="955596" y="4368165"/>
            <a:ext cx="1194673"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No</a:t>
            </a:r>
            <a:endParaRPr lang="en-US" sz="1450" dirty="0"/>
          </a:p>
        </p:txBody>
      </p:sp>
      <p:sp>
        <p:nvSpPr>
          <p:cNvPr id="13" name="Text 11"/>
          <p:cNvSpPr/>
          <p:nvPr/>
        </p:nvSpPr>
        <p:spPr>
          <a:xfrm>
            <a:off x="2536984" y="4368165"/>
            <a:ext cx="1190863"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2847</a:t>
            </a:r>
            <a:endParaRPr lang="en-US" sz="1450" dirty="0"/>
          </a:p>
        </p:txBody>
      </p:sp>
      <p:sp>
        <p:nvSpPr>
          <p:cNvPr id="14" name="Text 12"/>
          <p:cNvSpPr/>
          <p:nvPr/>
        </p:nvSpPr>
        <p:spPr>
          <a:xfrm>
            <a:off x="4114562" y="4368165"/>
            <a:ext cx="1190863"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59.87</a:t>
            </a:r>
            <a:endParaRPr lang="en-US" sz="1450" dirty="0"/>
          </a:p>
        </p:txBody>
      </p:sp>
      <p:sp>
        <p:nvSpPr>
          <p:cNvPr id="15" name="Text 13"/>
          <p:cNvSpPr/>
          <p:nvPr/>
        </p:nvSpPr>
        <p:spPr>
          <a:xfrm>
            <a:off x="5692140" y="4368165"/>
            <a:ext cx="1194673"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170436.00</a:t>
            </a:r>
            <a:endParaRPr lang="en-US" sz="1450" dirty="0"/>
          </a:p>
        </p:txBody>
      </p:sp>
      <p:sp>
        <p:nvSpPr>
          <p:cNvPr id="16" name="Text 14"/>
          <p:cNvSpPr/>
          <p:nvPr/>
        </p:nvSpPr>
        <p:spPr>
          <a:xfrm>
            <a:off x="7554039" y="2372320"/>
            <a:ext cx="3840004" cy="311706"/>
          </a:xfrm>
          <a:prstGeom prst="rect">
            <a:avLst/>
          </a:prstGeom>
          <a:noFill/>
          <a:ln/>
        </p:spPr>
        <p:txBody>
          <a:bodyPr wrap="none" lIns="0" tIns="0" rIns="0" bIns="0" rtlCol="0" anchor="t"/>
          <a:lstStyle/>
          <a:p>
            <a:pPr algn="l" indent="0" marL="0">
              <a:lnSpc>
                <a:spcPts val="2450"/>
              </a:lnSpc>
              <a:buNone/>
            </a:pPr>
            <a:r>
              <a:rPr lang="en-US" sz="1950" dirty="0">
                <a:solidFill>
                  <a:srgbClr val="1F1E1E"/>
                </a:solidFill>
                <a:latin typeface="Alexandria Semi Bold" pitchFamily="34" charset="0"/>
                <a:ea typeface="Alexandria Semi Bold" pitchFamily="34" charset="-122"/>
                <a:cs typeface="Alexandria Semi Bold" pitchFamily="34" charset="-120"/>
              </a:rPr>
              <a:t>Discount-Dependent Products</a:t>
            </a:r>
            <a:endParaRPr lang="en-US" sz="1950" dirty="0"/>
          </a:p>
        </p:txBody>
      </p:sp>
      <p:sp>
        <p:nvSpPr>
          <p:cNvPr id="17" name="Text 15"/>
          <p:cNvSpPr/>
          <p:nvPr/>
        </p:nvSpPr>
        <p:spPr>
          <a:xfrm>
            <a:off x="7554039" y="2873573"/>
            <a:ext cx="6325672" cy="909757"/>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Hats and Sneakers show the highest percentage of purchases made with discounts, suggesting these items are highly sensitive to promotions.</a:t>
            </a:r>
            <a:endParaRPr lang="en-US" sz="1450" dirty="0"/>
          </a:p>
        </p:txBody>
      </p:sp>
      <p:sp>
        <p:nvSpPr>
          <p:cNvPr id="18" name="Shape 16"/>
          <p:cNvSpPr/>
          <p:nvPr/>
        </p:nvSpPr>
        <p:spPr>
          <a:xfrm>
            <a:off x="7554039" y="3996571"/>
            <a:ext cx="6325672" cy="2744748"/>
          </a:xfrm>
          <a:prstGeom prst="roundRect">
            <a:avLst>
              <a:gd name="adj" fmla="val 2901"/>
            </a:avLst>
          </a:prstGeom>
          <a:noFill/>
          <a:ln w="7620">
            <a:solidFill>
              <a:srgbClr val="000000">
                <a:alpha val="8000"/>
              </a:srgbClr>
            </a:solidFill>
            <a:prstDash val="solid"/>
          </a:ln>
        </p:spPr>
      </p:sp>
      <p:sp>
        <p:nvSpPr>
          <p:cNvPr id="19" name="Shape 17"/>
          <p:cNvSpPr/>
          <p:nvPr/>
        </p:nvSpPr>
        <p:spPr>
          <a:xfrm>
            <a:off x="7561659" y="4004191"/>
            <a:ext cx="6310432" cy="545902"/>
          </a:xfrm>
          <a:prstGeom prst="rect">
            <a:avLst/>
          </a:prstGeom>
          <a:solidFill>
            <a:srgbClr val="FFFFFF">
              <a:alpha val="4000"/>
            </a:srgbClr>
          </a:solidFill>
          <a:ln/>
        </p:spPr>
      </p:sp>
      <p:sp>
        <p:nvSpPr>
          <p:cNvPr id="20" name="Text 18"/>
          <p:cNvSpPr/>
          <p:nvPr/>
        </p:nvSpPr>
        <p:spPr>
          <a:xfrm>
            <a:off x="7751326" y="4125516"/>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Hat</a:t>
            </a:r>
            <a:endParaRPr lang="en-US" sz="1450" dirty="0"/>
          </a:p>
        </p:txBody>
      </p:sp>
      <p:sp>
        <p:nvSpPr>
          <p:cNvPr id="21" name="Text 19"/>
          <p:cNvSpPr/>
          <p:nvPr/>
        </p:nvSpPr>
        <p:spPr>
          <a:xfrm>
            <a:off x="10910292" y="4125516"/>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50.00</a:t>
            </a:r>
            <a:endParaRPr lang="en-US" sz="1450" dirty="0"/>
          </a:p>
        </p:txBody>
      </p:sp>
      <p:sp>
        <p:nvSpPr>
          <p:cNvPr id="22" name="Shape 20"/>
          <p:cNvSpPr/>
          <p:nvPr/>
        </p:nvSpPr>
        <p:spPr>
          <a:xfrm>
            <a:off x="7561659" y="4550093"/>
            <a:ext cx="6310432" cy="545902"/>
          </a:xfrm>
          <a:prstGeom prst="rect">
            <a:avLst/>
          </a:prstGeom>
          <a:solidFill>
            <a:srgbClr val="000000">
              <a:alpha val="4000"/>
            </a:srgbClr>
          </a:solidFill>
          <a:ln/>
        </p:spPr>
      </p:sp>
      <p:sp>
        <p:nvSpPr>
          <p:cNvPr id="23" name="Text 21"/>
          <p:cNvSpPr/>
          <p:nvPr/>
        </p:nvSpPr>
        <p:spPr>
          <a:xfrm>
            <a:off x="7751326" y="4671417"/>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Sneakers</a:t>
            </a:r>
            <a:endParaRPr lang="en-US" sz="1450" dirty="0"/>
          </a:p>
        </p:txBody>
      </p:sp>
      <p:sp>
        <p:nvSpPr>
          <p:cNvPr id="24" name="Text 22"/>
          <p:cNvSpPr/>
          <p:nvPr/>
        </p:nvSpPr>
        <p:spPr>
          <a:xfrm>
            <a:off x="10910292" y="4671417"/>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49.66</a:t>
            </a:r>
            <a:endParaRPr lang="en-US" sz="1450" dirty="0"/>
          </a:p>
        </p:txBody>
      </p:sp>
      <p:sp>
        <p:nvSpPr>
          <p:cNvPr id="25" name="Shape 23"/>
          <p:cNvSpPr/>
          <p:nvPr/>
        </p:nvSpPr>
        <p:spPr>
          <a:xfrm>
            <a:off x="7561659" y="5095994"/>
            <a:ext cx="6310432" cy="545902"/>
          </a:xfrm>
          <a:prstGeom prst="rect">
            <a:avLst/>
          </a:prstGeom>
          <a:solidFill>
            <a:srgbClr val="FFFFFF">
              <a:alpha val="4000"/>
            </a:srgbClr>
          </a:solidFill>
          <a:ln/>
        </p:spPr>
      </p:sp>
      <p:sp>
        <p:nvSpPr>
          <p:cNvPr id="26" name="Text 24"/>
          <p:cNvSpPr/>
          <p:nvPr/>
        </p:nvSpPr>
        <p:spPr>
          <a:xfrm>
            <a:off x="7751326" y="5217319"/>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Coat</a:t>
            </a:r>
            <a:endParaRPr lang="en-US" sz="1450" dirty="0"/>
          </a:p>
        </p:txBody>
      </p:sp>
      <p:sp>
        <p:nvSpPr>
          <p:cNvPr id="27" name="Text 25"/>
          <p:cNvSpPr/>
          <p:nvPr/>
        </p:nvSpPr>
        <p:spPr>
          <a:xfrm>
            <a:off x="10910292" y="5217319"/>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49.07</a:t>
            </a:r>
            <a:endParaRPr lang="en-US" sz="1450" dirty="0"/>
          </a:p>
        </p:txBody>
      </p:sp>
      <p:sp>
        <p:nvSpPr>
          <p:cNvPr id="28" name="Shape 26"/>
          <p:cNvSpPr/>
          <p:nvPr/>
        </p:nvSpPr>
        <p:spPr>
          <a:xfrm>
            <a:off x="7561659" y="5641896"/>
            <a:ext cx="6310432" cy="545902"/>
          </a:xfrm>
          <a:prstGeom prst="rect">
            <a:avLst/>
          </a:prstGeom>
          <a:solidFill>
            <a:srgbClr val="000000">
              <a:alpha val="4000"/>
            </a:srgbClr>
          </a:solidFill>
          <a:ln/>
        </p:spPr>
      </p:sp>
      <p:sp>
        <p:nvSpPr>
          <p:cNvPr id="29" name="Text 27"/>
          <p:cNvSpPr/>
          <p:nvPr/>
        </p:nvSpPr>
        <p:spPr>
          <a:xfrm>
            <a:off x="7751326" y="5763220"/>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Sweater</a:t>
            </a:r>
            <a:endParaRPr lang="en-US" sz="1450" dirty="0"/>
          </a:p>
        </p:txBody>
      </p:sp>
      <p:sp>
        <p:nvSpPr>
          <p:cNvPr id="30" name="Text 28"/>
          <p:cNvSpPr/>
          <p:nvPr/>
        </p:nvSpPr>
        <p:spPr>
          <a:xfrm>
            <a:off x="10910292" y="5763220"/>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48.17</a:t>
            </a:r>
            <a:endParaRPr lang="en-US" sz="1450" dirty="0"/>
          </a:p>
        </p:txBody>
      </p:sp>
      <p:sp>
        <p:nvSpPr>
          <p:cNvPr id="31" name="Shape 29"/>
          <p:cNvSpPr/>
          <p:nvPr/>
        </p:nvSpPr>
        <p:spPr>
          <a:xfrm>
            <a:off x="7561659" y="6187797"/>
            <a:ext cx="6310432" cy="545902"/>
          </a:xfrm>
          <a:prstGeom prst="rect">
            <a:avLst/>
          </a:prstGeom>
          <a:solidFill>
            <a:srgbClr val="FFFFFF">
              <a:alpha val="4000"/>
            </a:srgbClr>
          </a:solidFill>
          <a:ln/>
        </p:spPr>
      </p:sp>
      <p:sp>
        <p:nvSpPr>
          <p:cNvPr id="32" name="Text 30"/>
          <p:cNvSpPr/>
          <p:nvPr/>
        </p:nvSpPr>
        <p:spPr>
          <a:xfrm>
            <a:off x="7751326" y="6309122"/>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Pants</a:t>
            </a:r>
            <a:endParaRPr lang="en-US" sz="1450" dirty="0"/>
          </a:p>
        </p:txBody>
      </p:sp>
      <p:sp>
        <p:nvSpPr>
          <p:cNvPr id="33" name="Text 31"/>
          <p:cNvSpPr/>
          <p:nvPr/>
        </p:nvSpPr>
        <p:spPr>
          <a:xfrm>
            <a:off x="10910292" y="6309122"/>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47.37</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1699498"/>
            <a:ext cx="11680627" cy="623530"/>
          </a:xfrm>
          <a:prstGeom prst="rect">
            <a:avLst/>
          </a:prstGeom>
          <a:noFill/>
          <a:ln/>
        </p:spPr>
        <p:txBody>
          <a:bodyPr wrap="none" lIns="0" tIns="0" rIns="0" bIns="0" rtlCol="0" anchor="t"/>
          <a:lstStyle/>
          <a:p>
            <a:pPr algn="l" indent="0" marL="0">
              <a:lnSpc>
                <a:spcPts val="4900"/>
              </a:lnSpc>
              <a:buNone/>
            </a:pPr>
            <a:r>
              <a:rPr lang="en-US" sz="3900" dirty="0">
                <a:solidFill>
                  <a:srgbClr val="1F1E1E"/>
                </a:solidFill>
                <a:latin typeface="Alexandria Semi Bold" pitchFamily="34" charset="0"/>
                <a:ea typeface="Alexandria Semi Bold" pitchFamily="34" charset="-122"/>
                <a:cs typeface="Alexandria Semi Bold" pitchFamily="34" charset="-120"/>
              </a:rPr>
              <a:t>Customer Segmentation &amp; Product Categories</a:t>
            </a:r>
            <a:endParaRPr lang="en-US" sz="3900" dirty="0"/>
          </a:p>
        </p:txBody>
      </p:sp>
      <p:sp>
        <p:nvSpPr>
          <p:cNvPr id="3" name="Text 1"/>
          <p:cNvSpPr/>
          <p:nvPr/>
        </p:nvSpPr>
        <p:spPr>
          <a:xfrm>
            <a:off x="758309" y="2796897"/>
            <a:ext cx="3108484" cy="311706"/>
          </a:xfrm>
          <a:prstGeom prst="rect">
            <a:avLst/>
          </a:prstGeom>
          <a:noFill/>
          <a:ln/>
        </p:spPr>
        <p:txBody>
          <a:bodyPr wrap="none" lIns="0" tIns="0" rIns="0" bIns="0" rtlCol="0" anchor="t"/>
          <a:lstStyle/>
          <a:p>
            <a:pPr algn="l" indent="0" marL="0">
              <a:lnSpc>
                <a:spcPts val="2450"/>
              </a:lnSpc>
              <a:buNone/>
            </a:pPr>
            <a:r>
              <a:rPr lang="en-US" sz="1950" dirty="0">
                <a:solidFill>
                  <a:srgbClr val="1F1E1E"/>
                </a:solidFill>
                <a:latin typeface="Alexandria Semi Bold" pitchFamily="34" charset="0"/>
                <a:ea typeface="Alexandria Semi Bold" pitchFamily="34" charset="-122"/>
                <a:cs typeface="Alexandria Semi Bold" pitchFamily="34" charset="-120"/>
              </a:rPr>
              <a:t>Customer Segmentation</a:t>
            </a:r>
            <a:endParaRPr lang="en-US" sz="1950" dirty="0"/>
          </a:p>
        </p:txBody>
      </p:sp>
      <p:sp>
        <p:nvSpPr>
          <p:cNvPr id="4" name="Text 2"/>
          <p:cNvSpPr/>
          <p:nvPr/>
        </p:nvSpPr>
        <p:spPr>
          <a:xfrm>
            <a:off x="758309" y="3298150"/>
            <a:ext cx="6325672" cy="909757"/>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Customers are segmented into Loyal, Returning, and New based on their purchase history, with Loyal customers forming the largest group.</a:t>
            </a:r>
            <a:endParaRPr lang="en-US" sz="1450" dirty="0"/>
          </a:p>
        </p:txBody>
      </p:sp>
      <p:sp>
        <p:nvSpPr>
          <p:cNvPr id="5" name="Shape 3"/>
          <p:cNvSpPr/>
          <p:nvPr/>
        </p:nvSpPr>
        <p:spPr>
          <a:xfrm>
            <a:off x="758309" y="4421148"/>
            <a:ext cx="6325672" cy="1652945"/>
          </a:xfrm>
          <a:prstGeom prst="roundRect">
            <a:avLst>
              <a:gd name="adj" fmla="val 4817"/>
            </a:avLst>
          </a:prstGeom>
          <a:noFill/>
          <a:ln w="7620">
            <a:solidFill>
              <a:srgbClr val="000000">
                <a:alpha val="8000"/>
              </a:srgbClr>
            </a:solidFill>
            <a:prstDash val="solid"/>
          </a:ln>
        </p:spPr>
      </p:sp>
      <p:sp>
        <p:nvSpPr>
          <p:cNvPr id="6" name="Shape 4"/>
          <p:cNvSpPr/>
          <p:nvPr/>
        </p:nvSpPr>
        <p:spPr>
          <a:xfrm>
            <a:off x="765929" y="4428768"/>
            <a:ext cx="6310432" cy="545902"/>
          </a:xfrm>
          <a:prstGeom prst="rect">
            <a:avLst/>
          </a:prstGeom>
          <a:solidFill>
            <a:srgbClr val="FFFFFF">
              <a:alpha val="4000"/>
            </a:srgbClr>
          </a:solidFill>
          <a:ln/>
        </p:spPr>
      </p:sp>
      <p:sp>
        <p:nvSpPr>
          <p:cNvPr id="7" name="Text 5"/>
          <p:cNvSpPr/>
          <p:nvPr/>
        </p:nvSpPr>
        <p:spPr>
          <a:xfrm>
            <a:off x="955596" y="4550093"/>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Loyal</a:t>
            </a:r>
            <a:endParaRPr lang="en-US" sz="1450" dirty="0"/>
          </a:p>
        </p:txBody>
      </p:sp>
      <p:sp>
        <p:nvSpPr>
          <p:cNvPr id="8" name="Text 6"/>
          <p:cNvSpPr/>
          <p:nvPr/>
        </p:nvSpPr>
        <p:spPr>
          <a:xfrm>
            <a:off x="4114562" y="4550093"/>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3116</a:t>
            </a:r>
            <a:endParaRPr lang="en-US" sz="1450" dirty="0"/>
          </a:p>
        </p:txBody>
      </p:sp>
      <p:sp>
        <p:nvSpPr>
          <p:cNvPr id="9" name="Shape 7"/>
          <p:cNvSpPr/>
          <p:nvPr/>
        </p:nvSpPr>
        <p:spPr>
          <a:xfrm>
            <a:off x="765929" y="4974669"/>
            <a:ext cx="6310432" cy="545902"/>
          </a:xfrm>
          <a:prstGeom prst="rect">
            <a:avLst/>
          </a:prstGeom>
          <a:solidFill>
            <a:srgbClr val="000000">
              <a:alpha val="4000"/>
            </a:srgbClr>
          </a:solidFill>
          <a:ln/>
        </p:spPr>
      </p:sp>
      <p:sp>
        <p:nvSpPr>
          <p:cNvPr id="10" name="Text 8"/>
          <p:cNvSpPr/>
          <p:nvPr/>
        </p:nvSpPr>
        <p:spPr>
          <a:xfrm>
            <a:off x="955596" y="5095994"/>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New</a:t>
            </a:r>
            <a:endParaRPr lang="en-US" sz="1450" dirty="0"/>
          </a:p>
        </p:txBody>
      </p:sp>
      <p:sp>
        <p:nvSpPr>
          <p:cNvPr id="11" name="Text 9"/>
          <p:cNvSpPr/>
          <p:nvPr/>
        </p:nvSpPr>
        <p:spPr>
          <a:xfrm>
            <a:off x="4114562" y="5095994"/>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83</a:t>
            </a:r>
            <a:endParaRPr lang="en-US" sz="1450" dirty="0"/>
          </a:p>
        </p:txBody>
      </p:sp>
      <p:sp>
        <p:nvSpPr>
          <p:cNvPr id="12" name="Shape 10"/>
          <p:cNvSpPr/>
          <p:nvPr/>
        </p:nvSpPr>
        <p:spPr>
          <a:xfrm>
            <a:off x="765929" y="5520571"/>
            <a:ext cx="6310432" cy="545902"/>
          </a:xfrm>
          <a:prstGeom prst="rect">
            <a:avLst/>
          </a:prstGeom>
          <a:solidFill>
            <a:srgbClr val="FFFFFF">
              <a:alpha val="4000"/>
            </a:srgbClr>
          </a:solidFill>
          <a:ln/>
        </p:spPr>
      </p:sp>
      <p:sp>
        <p:nvSpPr>
          <p:cNvPr id="13" name="Text 11"/>
          <p:cNvSpPr/>
          <p:nvPr/>
        </p:nvSpPr>
        <p:spPr>
          <a:xfrm>
            <a:off x="955596" y="5641896"/>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Returning</a:t>
            </a:r>
            <a:endParaRPr lang="en-US" sz="1450" dirty="0"/>
          </a:p>
        </p:txBody>
      </p:sp>
      <p:sp>
        <p:nvSpPr>
          <p:cNvPr id="14" name="Text 12"/>
          <p:cNvSpPr/>
          <p:nvPr/>
        </p:nvSpPr>
        <p:spPr>
          <a:xfrm>
            <a:off x="4114562" y="5641896"/>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701</a:t>
            </a:r>
            <a:endParaRPr lang="en-US" sz="1450" dirty="0"/>
          </a:p>
        </p:txBody>
      </p:sp>
      <p:sp>
        <p:nvSpPr>
          <p:cNvPr id="15" name="Text 13"/>
          <p:cNvSpPr/>
          <p:nvPr/>
        </p:nvSpPr>
        <p:spPr>
          <a:xfrm>
            <a:off x="7554039" y="2796897"/>
            <a:ext cx="3583781" cy="311706"/>
          </a:xfrm>
          <a:prstGeom prst="rect">
            <a:avLst/>
          </a:prstGeom>
          <a:noFill/>
          <a:ln/>
        </p:spPr>
        <p:txBody>
          <a:bodyPr wrap="none" lIns="0" tIns="0" rIns="0" bIns="0" rtlCol="0" anchor="t"/>
          <a:lstStyle/>
          <a:p>
            <a:pPr algn="l" indent="0" marL="0">
              <a:lnSpc>
                <a:spcPts val="2450"/>
              </a:lnSpc>
              <a:buNone/>
            </a:pPr>
            <a:r>
              <a:rPr lang="en-US" sz="1950" dirty="0">
                <a:solidFill>
                  <a:srgbClr val="1F1E1E"/>
                </a:solidFill>
                <a:latin typeface="Alexandria Semi Bold" pitchFamily="34" charset="0"/>
                <a:ea typeface="Alexandria Semi Bold" pitchFamily="34" charset="-122"/>
                <a:cs typeface="Alexandria Semi Bold" pitchFamily="34" charset="-120"/>
              </a:rPr>
              <a:t>Top 3 Products per Category</a:t>
            </a:r>
            <a:endParaRPr lang="en-US" sz="1950" dirty="0"/>
          </a:p>
        </p:txBody>
      </p:sp>
      <p:sp>
        <p:nvSpPr>
          <p:cNvPr id="16" name="Text 14"/>
          <p:cNvSpPr/>
          <p:nvPr/>
        </p:nvSpPr>
        <p:spPr>
          <a:xfrm>
            <a:off x="7554039" y="3298150"/>
            <a:ext cx="6325672" cy="606504"/>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Jewelry, Blouse, Sandals, and Jacket are consistently top sellers within their respective categories.</a:t>
            </a:r>
            <a:endParaRPr lang="en-US" sz="1450" dirty="0"/>
          </a:p>
        </p:txBody>
      </p:sp>
      <p:sp>
        <p:nvSpPr>
          <p:cNvPr id="17" name="Shape 15"/>
          <p:cNvSpPr/>
          <p:nvPr/>
        </p:nvSpPr>
        <p:spPr>
          <a:xfrm>
            <a:off x="7554039" y="4117896"/>
            <a:ext cx="6325672" cy="2198846"/>
          </a:xfrm>
          <a:prstGeom prst="roundRect">
            <a:avLst>
              <a:gd name="adj" fmla="val 3621"/>
            </a:avLst>
          </a:prstGeom>
          <a:noFill/>
          <a:ln w="7620">
            <a:solidFill>
              <a:srgbClr val="000000">
                <a:alpha val="8000"/>
              </a:srgbClr>
            </a:solidFill>
            <a:prstDash val="solid"/>
          </a:ln>
        </p:spPr>
      </p:sp>
      <p:sp>
        <p:nvSpPr>
          <p:cNvPr id="18" name="Shape 16"/>
          <p:cNvSpPr/>
          <p:nvPr/>
        </p:nvSpPr>
        <p:spPr>
          <a:xfrm>
            <a:off x="7561659" y="4125516"/>
            <a:ext cx="6309717" cy="545902"/>
          </a:xfrm>
          <a:prstGeom prst="rect">
            <a:avLst/>
          </a:prstGeom>
          <a:solidFill>
            <a:srgbClr val="FFFFFF">
              <a:alpha val="4000"/>
            </a:srgbClr>
          </a:solidFill>
          <a:ln/>
        </p:spPr>
      </p:sp>
      <p:sp>
        <p:nvSpPr>
          <p:cNvPr id="19" name="Text 17"/>
          <p:cNvSpPr/>
          <p:nvPr/>
        </p:nvSpPr>
        <p:spPr>
          <a:xfrm>
            <a:off x="7751921" y="4246840"/>
            <a:ext cx="1720096"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Accessories</a:t>
            </a:r>
            <a:endParaRPr lang="en-US" sz="1450" dirty="0"/>
          </a:p>
        </p:txBody>
      </p:sp>
      <p:sp>
        <p:nvSpPr>
          <p:cNvPr id="20" name="Text 18"/>
          <p:cNvSpPr/>
          <p:nvPr/>
        </p:nvSpPr>
        <p:spPr>
          <a:xfrm>
            <a:off x="9858732" y="4246840"/>
            <a:ext cx="1716286"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Jewelry</a:t>
            </a:r>
            <a:endParaRPr lang="en-US" sz="1450" dirty="0"/>
          </a:p>
        </p:txBody>
      </p:sp>
      <p:sp>
        <p:nvSpPr>
          <p:cNvPr id="21" name="Text 19"/>
          <p:cNvSpPr/>
          <p:nvPr/>
        </p:nvSpPr>
        <p:spPr>
          <a:xfrm>
            <a:off x="11961733" y="4246840"/>
            <a:ext cx="1720096"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171</a:t>
            </a:r>
            <a:endParaRPr lang="en-US" sz="1450" dirty="0"/>
          </a:p>
        </p:txBody>
      </p:sp>
      <p:sp>
        <p:nvSpPr>
          <p:cNvPr id="22" name="Shape 20"/>
          <p:cNvSpPr/>
          <p:nvPr/>
        </p:nvSpPr>
        <p:spPr>
          <a:xfrm>
            <a:off x="7561659" y="4671417"/>
            <a:ext cx="6309717" cy="545902"/>
          </a:xfrm>
          <a:prstGeom prst="rect">
            <a:avLst/>
          </a:prstGeom>
          <a:solidFill>
            <a:srgbClr val="000000">
              <a:alpha val="4000"/>
            </a:srgbClr>
          </a:solidFill>
          <a:ln/>
        </p:spPr>
      </p:sp>
      <p:sp>
        <p:nvSpPr>
          <p:cNvPr id="23" name="Text 21"/>
          <p:cNvSpPr/>
          <p:nvPr/>
        </p:nvSpPr>
        <p:spPr>
          <a:xfrm>
            <a:off x="7751921" y="4792742"/>
            <a:ext cx="1720096"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Clothing</a:t>
            </a:r>
            <a:endParaRPr lang="en-US" sz="1450" dirty="0"/>
          </a:p>
        </p:txBody>
      </p:sp>
      <p:sp>
        <p:nvSpPr>
          <p:cNvPr id="24" name="Text 22"/>
          <p:cNvSpPr/>
          <p:nvPr/>
        </p:nvSpPr>
        <p:spPr>
          <a:xfrm>
            <a:off x="9858732" y="4792742"/>
            <a:ext cx="1716286"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Blouse</a:t>
            </a:r>
            <a:endParaRPr lang="en-US" sz="1450" dirty="0"/>
          </a:p>
        </p:txBody>
      </p:sp>
      <p:sp>
        <p:nvSpPr>
          <p:cNvPr id="25" name="Text 23"/>
          <p:cNvSpPr/>
          <p:nvPr/>
        </p:nvSpPr>
        <p:spPr>
          <a:xfrm>
            <a:off x="11961733" y="4792742"/>
            <a:ext cx="1720096"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171</a:t>
            </a:r>
            <a:endParaRPr lang="en-US" sz="1450" dirty="0"/>
          </a:p>
        </p:txBody>
      </p:sp>
      <p:sp>
        <p:nvSpPr>
          <p:cNvPr id="26" name="Shape 24"/>
          <p:cNvSpPr/>
          <p:nvPr/>
        </p:nvSpPr>
        <p:spPr>
          <a:xfrm>
            <a:off x="7561659" y="5217319"/>
            <a:ext cx="6309717" cy="545902"/>
          </a:xfrm>
          <a:prstGeom prst="rect">
            <a:avLst/>
          </a:prstGeom>
          <a:solidFill>
            <a:srgbClr val="FFFFFF">
              <a:alpha val="4000"/>
            </a:srgbClr>
          </a:solidFill>
          <a:ln/>
        </p:spPr>
      </p:sp>
      <p:sp>
        <p:nvSpPr>
          <p:cNvPr id="27" name="Text 25"/>
          <p:cNvSpPr/>
          <p:nvPr/>
        </p:nvSpPr>
        <p:spPr>
          <a:xfrm>
            <a:off x="7751921" y="5338643"/>
            <a:ext cx="1720096"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Footwear</a:t>
            </a:r>
            <a:endParaRPr lang="en-US" sz="1450" dirty="0"/>
          </a:p>
        </p:txBody>
      </p:sp>
      <p:sp>
        <p:nvSpPr>
          <p:cNvPr id="28" name="Text 26"/>
          <p:cNvSpPr/>
          <p:nvPr/>
        </p:nvSpPr>
        <p:spPr>
          <a:xfrm>
            <a:off x="9858732" y="5338643"/>
            <a:ext cx="1716286"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Sandals</a:t>
            </a:r>
            <a:endParaRPr lang="en-US" sz="1450" dirty="0"/>
          </a:p>
        </p:txBody>
      </p:sp>
      <p:sp>
        <p:nvSpPr>
          <p:cNvPr id="29" name="Text 27"/>
          <p:cNvSpPr/>
          <p:nvPr/>
        </p:nvSpPr>
        <p:spPr>
          <a:xfrm>
            <a:off x="11961733" y="5338643"/>
            <a:ext cx="1720096"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160</a:t>
            </a:r>
            <a:endParaRPr lang="en-US" sz="1450" dirty="0"/>
          </a:p>
        </p:txBody>
      </p:sp>
      <p:sp>
        <p:nvSpPr>
          <p:cNvPr id="30" name="Shape 28"/>
          <p:cNvSpPr/>
          <p:nvPr/>
        </p:nvSpPr>
        <p:spPr>
          <a:xfrm>
            <a:off x="7561659" y="5763220"/>
            <a:ext cx="6309717" cy="545902"/>
          </a:xfrm>
          <a:prstGeom prst="rect">
            <a:avLst/>
          </a:prstGeom>
          <a:solidFill>
            <a:srgbClr val="000000">
              <a:alpha val="4000"/>
            </a:srgbClr>
          </a:solidFill>
          <a:ln/>
        </p:spPr>
      </p:sp>
      <p:sp>
        <p:nvSpPr>
          <p:cNvPr id="31" name="Text 29"/>
          <p:cNvSpPr/>
          <p:nvPr/>
        </p:nvSpPr>
        <p:spPr>
          <a:xfrm>
            <a:off x="7751921" y="5884545"/>
            <a:ext cx="1720096"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Outerwear</a:t>
            </a:r>
            <a:endParaRPr lang="en-US" sz="1450" dirty="0"/>
          </a:p>
        </p:txBody>
      </p:sp>
      <p:sp>
        <p:nvSpPr>
          <p:cNvPr id="32" name="Text 30"/>
          <p:cNvSpPr/>
          <p:nvPr/>
        </p:nvSpPr>
        <p:spPr>
          <a:xfrm>
            <a:off x="9858732" y="5884545"/>
            <a:ext cx="1716286"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Jacket</a:t>
            </a:r>
            <a:endParaRPr lang="en-US" sz="1450" dirty="0"/>
          </a:p>
        </p:txBody>
      </p:sp>
      <p:sp>
        <p:nvSpPr>
          <p:cNvPr id="33" name="Text 31"/>
          <p:cNvSpPr/>
          <p:nvPr/>
        </p:nvSpPr>
        <p:spPr>
          <a:xfrm>
            <a:off x="11961733" y="5884545"/>
            <a:ext cx="1720096"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163</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1699498"/>
            <a:ext cx="9260086" cy="623530"/>
          </a:xfrm>
          <a:prstGeom prst="rect">
            <a:avLst/>
          </a:prstGeom>
          <a:noFill/>
          <a:ln/>
        </p:spPr>
        <p:txBody>
          <a:bodyPr wrap="none" lIns="0" tIns="0" rIns="0" bIns="0" rtlCol="0" anchor="t"/>
          <a:lstStyle/>
          <a:p>
            <a:pPr algn="l" indent="0" marL="0">
              <a:lnSpc>
                <a:spcPts val="4900"/>
              </a:lnSpc>
              <a:buNone/>
            </a:pPr>
            <a:r>
              <a:rPr lang="en-US" sz="3900" dirty="0">
                <a:solidFill>
                  <a:srgbClr val="1F1E1E"/>
                </a:solidFill>
                <a:latin typeface="Alexandria Semi Bold" pitchFamily="34" charset="0"/>
                <a:ea typeface="Alexandria Semi Bold" pitchFamily="34" charset="-122"/>
                <a:cs typeface="Alexandria Semi Bold" pitchFamily="34" charset="-120"/>
              </a:rPr>
              <a:t>Repeat Buyers &amp; Age Group Revenue</a:t>
            </a:r>
            <a:endParaRPr lang="en-US" sz="3900" dirty="0"/>
          </a:p>
        </p:txBody>
      </p:sp>
      <p:sp>
        <p:nvSpPr>
          <p:cNvPr id="3" name="Text 1"/>
          <p:cNvSpPr/>
          <p:nvPr/>
        </p:nvSpPr>
        <p:spPr>
          <a:xfrm>
            <a:off x="758309" y="2796897"/>
            <a:ext cx="3868698" cy="311706"/>
          </a:xfrm>
          <a:prstGeom prst="rect">
            <a:avLst/>
          </a:prstGeom>
          <a:noFill/>
          <a:ln/>
        </p:spPr>
        <p:txBody>
          <a:bodyPr wrap="none" lIns="0" tIns="0" rIns="0" bIns="0" rtlCol="0" anchor="t"/>
          <a:lstStyle/>
          <a:p>
            <a:pPr algn="l" indent="0" marL="0">
              <a:lnSpc>
                <a:spcPts val="2450"/>
              </a:lnSpc>
              <a:buNone/>
            </a:pPr>
            <a:r>
              <a:rPr lang="en-US" sz="1950" dirty="0">
                <a:solidFill>
                  <a:srgbClr val="1F1E1E"/>
                </a:solidFill>
                <a:latin typeface="Alexandria Semi Bold" pitchFamily="34" charset="0"/>
                <a:ea typeface="Alexandria Semi Bold" pitchFamily="34" charset="-122"/>
                <a:cs typeface="Alexandria Semi Bold" pitchFamily="34" charset="-120"/>
              </a:rPr>
              <a:t>Repeat Buyers &amp; Subscriptions</a:t>
            </a:r>
            <a:endParaRPr lang="en-US" sz="1950" dirty="0"/>
          </a:p>
        </p:txBody>
      </p:sp>
      <p:sp>
        <p:nvSpPr>
          <p:cNvPr id="4" name="Text 2"/>
          <p:cNvSpPr/>
          <p:nvPr/>
        </p:nvSpPr>
        <p:spPr>
          <a:xfrm>
            <a:off x="758309" y="3298150"/>
            <a:ext cx="6325672" cy="606504"/>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A significant number of repeat buyers (over 5 purchases) are not subscribed, indicating an opportunity to convert them.</a:t>
            </a:r>
            <a:endParaRPr lang="en-US" sz="1450" dirty="0"/>
          </a:p>
        </p:txBody>
      </p:sp>
      <p:sp>
        <p:nvSpPr>
          <p:cNvPr id="5" name="Shape 3"/>
          <p:cNvSpPr/>
          <p:nvPr/>
        </p:nvSpPr>
        <p:spPr>
          <a:xfrm>
            <a:off x="758309" y="4117896"/>
            <a:ext cx="6325672" cy="1107043"/>
          </a:xfrm>
          <a:prstGeom prst="roundRect">
            <a:avLst>
              <a:gd name="adj" fmla="val 7192"/>
            </a:avLst>
          </a:prstGeom>
          <a:noFill/>
          <a:ln w="7620">
            <a:solidFill>
              <a:srgbClr val="000000">
                <a:alpha val="8000"/>
              </a:srgbClr>
            </a:solidFill>
            <a:prstDash val="solid"/>
          </a:ln>
        </p:spPr>
      </p:sp>
      <p:sp>
        <p:nvSpPr>
          <p:cNvPr id="6" name="Shape 4"/>
          <p:cNvSpPr/>
          <p:nvPr/>
        </p:nvSpPr>
        <p:spPr>
          <a:xfrm>
            <a:off x="765929" y="4125516"/>
            <a:ext cx="6310432" cy="545902"/>
          </a:xfrm>
          <a:prstGeom prst="rect">
            <a:avLst/>
          </a:prstGeom>
          <a:solidFill>
            <a:srgbClr val="FFFFFF">
              <a:alpha val="4000"/>
            </a:srgbClr>
          </a:solidFill>
          <a:ln/>
        </p:spPr>
      </p:sp>
      <p:sp>
        <p:nvSpPr>
          <p:cNvPr id="7" name="Text 5"/>
          <p:cNvSpPr/>
          <p:nvPr/>
        </p:nvSpPr>
        <p:spPr>
          <a:xfrm>
            <a:off x="955596" y="4246840"/>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No</a:t>
            </a:r>
            <a:endParaRPr lang="en-US" sz="1450" dirty="0"/>
          </a:p>
        </p:txBody>
      </p:sp>
      <p:sp>
        <p:nvSpPr>
          <p:cNvPr id="8" name="Text 6"/>
          <p:cNvSpPr/>
          <p:nvPr/>
        </p:nvSpPr>
        <p:spPr>
          <a:xfrm>
            <a:off x="4114562" y="4246840"/>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2518</a:t>
            </a:r>
            <a:endParaRPr lang="en-US" sz="1450" dirty="0"/>
          </a:p>
        </p:txBody>
      </p:sp>
      <p:sp>
        <p:nvSpPr>
          <p:cNvPr id="9" name="Shape 7"/>
          <p:cNvSpPr/>
          <p:nvPr/>
        </p:nvSpPr>
        <p:spPr>
          <a:xfrm>
            <a:off x="765929" y="4671417"/>
            <a:ext cx="6310432" cy="545902"/>
          </a:xfrm>
          <a:prstGeom prst="rect">
            <a:avLst/>
          </a:prstGeom>
          <a:solidFill>
            <a:srgbClr val="000000">
              <a:alpha val="4000"/>
            </a:srgbClr>
          </a:solidFill>
          <a:ln/>
        </p:spPr>
      </p:sp>
      <p:sp>
        <p:nvSpPr>
          <p:cNvPr id="10" name="Text 8"/>
          <p:cNvSpPr/>
          <p:nvPr/>
        </p:nvSpPr>
        <p:spPr>
          <a:xfrm>
            <a:off x="955596" y="4792742"/>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Yes</a:t>
            </a:r>
            <a:endParaRPr lang="en-US" sz="1450" dirty="0"/>
          </a:p>
        </p:txBody>
      </p:sp>
      <p:sp>
        <p:nvSpPr>
          <p:cNvPr id="11" name="Text 9"/>
          <p:cNvSpPr/>
          <p:nvPr/>
        </p:nvSpPr>
        <p:spPr>
          <a:xfrm>
            <a:off x="4114562" y="4792742"/>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958</a:t>
            </a:r>
            <a:endParaRPr lang="en-US" sz="1450" dirty="0"/>
          </a:p>
        </p:txBody>
      </p:sp>
      <p:sp>
        <p:nvSpPr>
          <p:cNvPr id="12" name="Text 10"/>
          <p:cNvSpPr/>
          <p:nvPr/>
        </p:nvSpPr>
        <p:spPr>
          <a:xfrm>
            <a:off x="7554039" y="2796897"/>
            <a:ext cx="2872145" cy="311706"/>
          </a:xfrm>
          <a:prstGeom prst="rect">
            <a:avLst/>
          </a:prstGeom>
          <a:noFill/>
          <a:ln/>
        </p:spPr>
        <p:txBody>
          <a:bodyPr wrap="none" lIns="0" tIns="0" rIns="0" bIns="0" rtlCol="0" anchor="t"/>
          <a:lstStyle/>
          <a:p>
            <a:pPr algn="l" indent="0" marL="0">
              <a:lnSpc>
                <a:spcPts val="2450"/>
              </a:lnSpc>
              <a:buNone/>
            </a:pPr>
            <a:r>
              <a:rPr lang="en-US" sz="1950" dirty="0">
                <a:solidFill>
                  <a:srgbClr val="1F1E1E"/>
                </a:solidFill>
                <a:latin typeface="Alexandria Semi Bold" pitchFamily="34" charset="0"/>
                <a:ea typeface="Alexandria Semi Bold" pitchFamily="34" charset="-122"/>
                <a:cs typeface="Alexandria Semi Bold" pitchFamily="34" charset="-120"/>
              </a:rPr>
              <a:t>Revenue by Age Group</a:t>
            </a:r>
            <a:endParaRPr lang="en-US" sz="1950" dirty="0"/>
          </a:p>
        </p:txBody>
      </p:sp>
      <p:sp>
        <p:nvSpPr>
          <p:cNvPr id="13" name="Text 11"/>
          <p:cNvSpPr/>
          <p:nvPr/>
        </p:nvSpPr>
        <p:spPr>
          <a:xfrm>
            <a:off x="7554039" y="3298150"/>
            <a:ext cx="6325672" cy="606504"/>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Young Adults contribute the highest total revenue, followed closely by Middle-aged customers.</a:t>
            </a:r>
            <a:endParaRPr lang="en-US" sz="1450" dirty="0"/>
          </a:p>
        </p:txBody>
      </p:sp>
      <p:sp>
        <p:nvSpPr>
          <p:cNvPr id="14" name="Shape 12"/>
          <p:cNvSpPr/>
          <p:nvPr/>
        </p:nvSpPr>
        <p:spPr>
          <a:xfrm>
            <a:off x="7554039" y="4117896"/>
            <a:ext cx="6325672" cy="2198846"/>
          </a:xfrm>
          <a:prstGeom prst="roundRect">
            <a:avLst>
              <a:gd name="adj" fmla="val 3621"/>
            </a:avLst>
          </a:prstGeom>
          <a:noFill/>
          <a:ln w="7620">
            <a:solidFill>
              <a:srgbClr val="000000">
                <a:alpha val="8000"/>
              </a:srgbClr>
            </a:solidFill>
            <a:prstDash val="solid"/>
          </a:ln>
        </p:spPr>
      </p:sp>
      <p:sp>
        <p:nvSpPr>
          <p:cNvPr id="15" name="Shape 13"/>
          <p:cNvSpPr/>
          <p:nvPr/>
        </p:nvSpPr>
        <p:spPr>
          <a:xfrm>
            <a:off x="7561659" y="4125516"/>
            <a:ext cx="6310432" cy="545902"/>
          </a:xfrm>
          <a:prstGeom prst="rect">
            <a:avLst/>
          </a:prstGeom>
          <a:solidFill>
            <a:srgbClr val="FFFFFF">
              <a:alpha val="4000"/>
            </a:srgbClr>
          </a:solidFill>
          <a:ln/>
        </p:spPr>
      </p:sp>
      <p:sp>
        <p:nvSpPr>
          <p:cNvPr id="16" name="Text 14"/>
          <p:cNvSpPr/>
          <p:nvPr/>
        </p:nvSpPr>
        <p:spPr>
          <a:xfrm>
            <a:off x="7751326" y="4246840"/>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Young Adult</a:t>
            </a:r>
            <a:endParaRPr lang="en-US" sz="1450" dirty="0"/>
          </a:p>
        </p:txBody>
      </p:sp>
      <p:sp>
        <p:nvSpPr>
          <p:cNvPr id="17" name="Text 15"/>
          <p:cNvSpPr/>
          <p:nvPr/>
        </p:nvSpPr>
        <p:spPr>
          <a:xfrm>
            <a:off x="10910292" y="4246840"/>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62143</a:t>
            </a:r>
            <a:endParaRPr lang="en-US" sz="1450" dirty="0"/>
          </a:p>
        </p:txBody>
      </p:sp>
      <p:sp>
        <p:nvSpPr>
          <p:cNvPr id="18" name="Shape 16"/>
          <p:cNvSpPr/>
          <p:nvPr/>
        </p:nvSpPr>
        <p:spPr>
          <a:xfrm>
            <a:off x="7561659" y="4671417"/>
            <a:ext cx="6310432" cy="545902"/>
          </a:xfrm>
          <a:prstGeom prst="rect">
            <a:avLst/>
          </a:prstGeom>
          <a:solidFill>
            <a:srgbClr val="000000">
              <a:alpha val="4000"/>
            </a:srgbClr>
          </a:solidFill>
          <a:ln/>
        </p:spPr>
      </p:sp>
      <p:sp>
        <p:nvSpPr>
          <p:cNvPr id="19" name="Text 17"/>
          <p:cNvSpPr/>
          <p:nvPr/>
        </p:nvSpPr>
        <p:spPr>
          <a:xfrm>
            <a:off x="7751326" y="4792742"/>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Middle-aged</a:t>
            </a:r>
            <a:endParaRPr lang="en-US" sz="1450" dirty="0"/>
          </a:p>
        </p:txBody>
      </p:sp>
      <p:sp>
        <p:nvSpPr>
          <p:cNvPr id="20" name="Text 18"/>
          <p:cNvSpPr/>
          <p:nvPr/>
        </p:nvSpPr>
        <p:spPr>
          <a:xfrm>
            <a:off x="10910292" y="4792742"/>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59197</a:t>
            </a:r>
            <a:endParaRPr lang="en-US" sz="1450" dirty="0"/>
          </a:p>
        </p:txBody>
      </p:sp>
      <p:sp>
        <p:nvSpPr>
          <p:cNvPr id="21" name="Shape 19"/>
          <p:cNvSpPr/>
          <p:nvPr/>
        </p:nvSpPr>
        <p:spPr>
          <a:xfrm>
            <a:off x="7561659" y="5217319"/>
            <a:ext cx="6310432" cy="545902"/>
          </a:xfrm>
          <a:prstGeom prst="rect">
            <a:avLst/>
          </a:prstGeom>
          <a:solidFill>
            <a:srgbClr val="FFFFFF">
              <a:alpha val="4000"/>
            </a:srgbClr>
          </a:solidFill>
          <a:ln/>
        </p:spPr>
      </p:sp>
      <p:sp>
        <p:nvSpPr>
          <p:cNvPr id="22" name="Text 20"/>
          <p:cNvSpPr/>
          <p:nvPr/>
        </p:nvSpPr>
        <p:spPr>
          <a:xfrm>
            <a:off x="7751326" y="5338643"/>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Adult</a:t>
            </a:r>
            <a:endParaRPr lang="en-US" sz="1450" dirty="0"/>
          </a:p>
        </p:txBody>
      </p:sp>
      <p:sp>
        <p:nvSpPr>
          <p:cNvPr id="23" name="Text 21"/>
          <p:cNvSpPr/>
          <p:nvPr/>
        </p:nvSpPr>
        <p:spPr>
          <a:xfrm>
            <a:off x="10910292" y="5338643"/>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55978</a:t>
            </a:r>
            <a:endParaRPr lang="en-US" sz="1450" dirty="0"/>
          </a:p>
        </p:txBody>
      </p:sp>
      <p:sp>
        <p:nvSpPr>
          <p:cNvPr id="24" name="Shape 22"/>
          <p:cNvSpPr/>
          <p:nvPr/>
        </p:nvSpPr>
        <p:spPr>
          <a:xfrm>
            <a:off x="7561659" y="5763220"/>
            <a:ext cx="6310432" cy="545902"/>
          </a:xfrm>
          <a:prstGeom prst="rect">
            <a:avLst/>
          </a:prstGeom>
          <a:solidFill>
            <a:srgbClr val="000000">
              <a:alpha val="4000"/>
            </a:srgbClr>
          </a:solidFill>
          <a:ln/>
        </p:spPr>
      </p:sp>
      <p:sp>
        <p:nvSpPr>
          <p:cNvPr id="25" name="Text 23"/>
          <p:cNvSpPr/>
          <p:nvPr/>
        </p:nvSpPr>
        <p:spPr>
          <a:xfrm>
            <a:off x="7751326" y="5884545"/>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Senior</a:t>
            </a:r>
            <a:endParaRPr lang="en-US" sz="1450" dirty="0"/>
          </a:p>
        </p:txBody>
      </p:sp>
      <p:sp>
        <p:nvSpPr>
          <p:cNvPr id="26" name="Text 24"/>
          <p:cNvSpPr/>
          <p:nvPr/>
        </p:nvSpPr>
        <p:spPr>
          <a:xfrm>
            <a:off x="10910292" y="5884545"/>
            <a:ext cx="2772251" cy="303252"/>
          </a:xfrm>
          <a:prstGeom prst="rect">
            <a:avLst/>
          </a:prstGeom>
          <a:noFill/>
          <a:ln/>
        </p:spPr>
        <p:txBody>
          <a:bodyPr wrap="non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55763</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69701"/>
          </a:xfrm>
          <a:prstGeom prst="rect">
            <a:avLst/>
          </a:prstGeom>
        </p:spPr>
      </p:pic>
      <p:sp>
        <p:nvSpPr>
          <p:cNvPr id="3" name="Text 0"/>
          <p:cNvSpPr/>
          <p:nvPr/>
        </p:nvSpPr>
        <p:spPr>
          <a:xfrm>
            <a:off x="758309" y="3801308"/>
            <a:ext cx="10319742" cy="623530"/>
          </a:xfrm>
          <a:prstGeom prst="rect">
            <a:avLst/>
          </a:prstGeom>
          <a:noFill/>
          <a:ln/>
        </p:spPr>
        <p:txBody>
          <a:bodyPr wrap="none" lIns="0" tIns="0" rIns="0" bIns="0" rtlCol="0" anchor="t"/>
          <a:lstStyle/>
          <a:p>
            <a:pPr algn="l" indent="0" marL="0">
              <a:lnSpc>
                <a:spcPts val="4900"/>
              </a:lnSpc>
              <a:buNone/>
            </a:pPr>
            <a:r>
              <a:rPr lang="en-US" sz="3900" dirty="0">
                <a:solidFill>
                  <a:srgbClr val="1F1E1E"/>
                </a:solidFill>
                <a:latin typeface="Alexandria Semi Bold" pitchFamily="34" charset="0"/>
                <a:ea typeface="Alexandria Semi Bold" pitchFamily="34" charset="-122"/>
                <a:cs typeface="Alexandria Semi Bold" pitchFamily="34" charset="-120"/>
              </a:rPr>
              <a:t>Power BI Dashboard: Visualizing Insights</a:t>
            </a:r>
            <a:endParaRPr lang="en-US" sz="3900" dirty="0"/>
          </a:p>
        </p:txBody>
      </p:sp>
      <p:sp>
        <p:nvSpPr>
          <p:cNvPr id="4" name="Text 1"/>
          <p:cNvSpPr/>
          <p:nvPr/>
        </p:nvSpPr>
        <p:spPr>
          <a:xfrm>
            <a:off x="758309" y="4709160"/>
            <a:ext cx="13113782" cy="606504"/>
          </a:xfrm>
          <a:prstGeom prst="rect">
            <a:avLst/>
          </a:prstGeom>
          <a:noFill/>
          <a:ln/>
        </p:spPr>
        <p:txBody>
          <a:bodyPr wrap="square" lIns="0" tIns="0" rIns="0" bIns="0" rtlCol="0" anchor="t"/>
          <a:lstStyle/>
          <a:p>
            <a:pPr algn="l" indent="0" marL="0">
              <a:lnSpc>
                <a:spcPts val="2350"/>
              </a:lnSpc>
              <a:buNone/>
            </a:pPr>
            <a:r>
              <a:rPr lang="en-US" sz="1450" dirty="0">
                <a:solidFill>
                  <a:srgbClr val="3B3535"/>
                </a:solidFill>
                <a:latin typeface="Sora Light" pitchFamily="34" charset="0"/>
                <a:ea typeface="Sora Light" pitchFamily="34" charset="-122"/>
                <a:cs typeface="Sora Light" pitchFamily="34" charset="-120"/>
              </a:rPr>
              <a:t>An interactive Power BI dashboard was created to visually present key metrics and insights, enabling easy exploration of customer behavior data.</a:t>
            </a:r>
            <a:endParaRPr lang="en-US" sz="1450" dirty="0"/>
          </a:p>
        </p:txBody>
      </p:sp>
      <p:sp>
        <p:nvSpPr>
          <p:cNvPr id="5" name="Text 2"/>
          <p:cNvSpPr/>
          <p:nvPr/>
        </p:nvSpPr>
        <p:spPr>
          <a:xfrm>
            <a:off x="758309" y="5623679"/>
            <a:ext cx="4213265" cy="625554"/>
          </a:xfrm>
          <a:prstGeom prst="rect">
            <a:avLst/>
          </a:prstGeom>
          <a:noFill/>
          <a:ln/>
        </p:spPr>
        <p:txBody>
          <a:bodyPr wrap="none" lIns="0" tIns="0" rIns="0" bIns="0" rtlCol="0" anchor="t"/>
          <a:lstStyle/>
          <a:p>
            <a:pPr algn="ctr" indent="0" marL="0">
              <a:lnSpc>
                <a:spcPts val="4900"/>
              </a:lnSpc>
              <a:buNone/>
            </a:pPr>
            <a:r>
              <a:rPr lang="en-US" sz="4900" dirty="0">
                <a:solidFill>
                  <a:srgbClr val="3B3535"/>
                </a:solidFill>
                <a:latin typeface="Alexandria Semi Bold" pitchFamily="34" charset="0"/>
                <a:ea typeface="Alexandria Semi Bold" pitchFamily="34" charset="-122"/>
                <a:cs typeface="Alexandria Semi Bold" pitchFamily="34" charset="-120"/>
              </a:rPr>
              <a:t>3.9K</a:t>
            </a:r>
            <a:endParaRPr lang="en-US" sz="4900" dirty="0"/>
          </a:p>
        </p:txBody>
      </p:sp>
      <p:sp>
        <p:nvSpPr>
          <p:cNvPr id="6" name="Text 3"/>
          <p:cNvSpPr/>
          <p:nvPr/>
        </p:nvSpPr>
        <p:spPr>
          <a:xfrm>
            <a:off x="1470065" y="6486168"/>
            <a:ext cx="2789634" cy="311706"/>
          </a:xfrm>
          <a:prstGeom prst="rect">
            <a:avLst/>
          </a:prstGeom>
          <a:noFill/>
          <a:ln/>
        </p:spPr>
        <p:txBody>
          <a:bodyPr wrap="none" lIns="0" tIns="0" rIns="0" bIns="0" rtlCol="0" anchor="t"/>
          <a:lstStyle/>
          <a:p>
            <a:pPr algn="ctr" indent="0" marL="0">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Number of Customers</a:t>
            </a:r>
            <a:endParaRPr lang="en-US" sz="1950" dirty="0"/>
          </a:p>
        </p:txBody>
      </p:sp>
      <p:sp>
        <p:nvSpPr>
          <p:cNvPr id="7" name="Text 4"/>
          <p:cNvSpPr/>
          <p:nvPr/>
        </p:nvSpPr>
        <p:spPr>
          <a:xfrm>
            <a:off x="5208508" y="5623679"/>
            <a:ext cx="4213265" cy="625554"/>
          </a:xfrm>
          <a:prstGeom prst="rect">
            <a:avLst/>
          </a:prstGeom>
          <a:noFill/>
          <a:ln/>
        </p:spPr>
        <p:txBody>
          <a:bodyPr wrap="none" lIns="0" tIns="0" rIns="0" bIns="0" rtlCol="0" anchor="t"/>
          <a:lstStyle/>
          <a:p>
            <a:pPr algn="ctr" indent="0" marL="0">
              <a:lnSpc>
                <a:spcPts val="4900"/>
              </a:lnSpc>
              <a:buNone/>
            </a:pPr>
            <a:r>
              <a:rPr lang="en-US" sz="4900" dirty="0">
                <a:solidFill>
                  <a:srgbClr val="3B3535"/>
                </a:solidFill>
                <a:latin typeface="Alexandria Semi Bold" pitchFamily="34" charset="0"/>
                <a:ea typeface="Alexandria Semi Bold" pitchFamily="34" charset="-122"/>
                <a:cs typeface="Alexandria Semi Bold" pitchFamily="34" charset="-120"/>
              </a:rPr>
              <a:t>$59.76</a:t>
            </a:r>
            <a:endParaRPr lang="en-US" sz="4900" dirty="0"/>
          </a:p>
        </p:txBody>
      </p:sp>
      <p:sp>
        <p:nvSpPr>
          <p:cNvPr id="8" name="Text 5"/>
          <p:cNvSpPr/>
          <p:nvPr/>
        </p:nvSpPr>
        <p:spPr>
          <a:xfrm>
            <a:off x="5630704" y="6486168"/>
            <a:ext cx="3368873" cy="311706"/>
          </a:xfrm>
          <a:prstGeom prst="rect">
            <a:avLst/>
          </a:prstGeom>
          <a:noFill/>
          <a:ln/>
        </p:spPr>
        <p:txBody>
          <a:bodyPr wrap="none" lIns="0" tIns="0" rIns="0" bIns="0" rtlCol="0" anchor="t"/>
          <a:lstStyle/>
          <a:p>
            <a:pPr algn="ctr" indent="0" marL="0">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Average Purchase Amount</a:t>
            </a:r>
            <a:endParaRPr lang="en-US" sz="1950" dirty="0"/>
          </a:p>
        </p:txBody>
      </p:sp>
      <p:sp>
        <p:nvSpPr>
          <p:cNvPr id="9" name="Text 6"/>
          <p:cNvSpPr/>
          <p:nvPr/>
        </p:nvSpPr>
        <p:spPr>
          <a:xfrm>
            <a:off x="9658707" y="5623679"/>
            <a:ext cx="4213384" cy="625554"/>
          </a:xfrm>
          <a:prstGeom prst="rect">
            <a:avLst/>
          </a:prstGeom>
          <a:noFill/>
          <a:ln/>
        </p:spPr>
        <p:txBody>
          <a:bodyPr wrap="none" lIns="0" tIns="0" rIns="0" bIns="0" rtlCol="0" anchor="t"/>
          <a:lstStyle/>
          <a:p>
            <a:pPr algn="ctr" indent="0" marL="0">
              <a:lnSpc>
                <a:spcPts val="4900"/>
              </a:lnSpc>
              <a:buNone/>
            </a:pPr>
            <a:r>
              <a:rPr lang="en-US" sz="4900" dirty="0">
                <a:solidFill>
                  <a:srgbClr val="3B3535"/>
                </a:solidFill>
                <a:latin typeface="Alexandria Semi Bold" pitchFamily="34" charset="0"/>
                <a:ea typeface="Alexandria Semi Bold" pitchFamily="34" charset="-122"/>
                <a:cs typeface="Alexandria Semi Bold" pitchFamily="34" charset="-120"/>
              </a:rPr>
              <a:t>3.75</a:t>
            </a:r>
            <a:endParaRPr lang="en-US" sz="4900" dirty="0"/>
          </a:p>
        </p:txBody>
      </p:sp>
      <p:sp>
        <p:nvSpPr>
          <p:cNvPr id="10" name="Text 7"/>
          <p:cNvSpPr/>
          <p:nvPr/>
        </p:nvSpPr>
        <p:spPr>
          <a:xfrm>
            <a:off x="10310932" y="6486168"/>
            <a:ext cx="2908816" cy="311706"/>
          </a:xfrm>
          <a:prstGeom prst="rect">
            <a:avLst/>
          </a:prstGeom>
          <a:noFill/>
          <a:ln/>
        </p:spPr>
        <p:txBody>
          <a:bodyPr wrap="none" lIns="0" tIns="0" rIns="0" bIns="0" rtlCol="0" anchor="t"/>
          <a:lstStyle/>
          <a:p>
            <a:pPr algn="ctr" indent="0" marL="0">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Average Review Rating</a:t>
            </a:r>
            <a:endParaRPr lang="en-US" sz="19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2026-02-17T08:37:52Z</dcterms:created>
  <dcterms:modified xsi:type="dcterms:W3CDTF">2026-02-17T08:37:52Z</dcterms:modified>
</cp:coreProperties>
</file>